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Open Sans" panose="020B0606030504020204" pitchFamily="3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6623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Shape 0"/>
          <p:cNvSpPr/>
          <p:nvPr/>
        </p:nvSpPr>
        <p:spPr>
          <a:xfrm>
            <a:off x="9144000" y="0"/>
            <a:ext cx="5486400" cy="8229600"/>
          </a:xfrm>
          <a:prstGeom prst="rect">
            <a:avLst/>
          </a:prstGeom>
          <a:solidFill>
            <a:schemeClr val="accent6">
              <a:lumMod val="40000"/>
              <a:lumOff val="60000"/>
            </a:schemeClr>
          </a:solidFill>
          <a:ln/>
        </p:spPr>
        <p:txBody>
          <a:bodyPr/>
          <a:lstStyle/>
          <a:p>
            <a:endParaRPr lang="en-US"/>
          </a:p>
        </p:txBody>
      </p:sp>
      <p:pic>
        <p:nvPicPr>
          <p:cNvPr id="4" name="Image 1"/>
          <p:cNvPicPr>
            <a:picLocks noChangeAspect="1"/>
          </p:cNvPicPr>
          <p:nvPr/>
        </p:nvPicPr>
        <p:blipFill>
          <a:blip r:embed="rId4"/>
          <a:srcRect/>
          <a:stretch/>
        </p:blipFill>
        <p:spPr>
          <a:xfrm>
            <a:off x="9144000" y="2057400"/>
            <a:ext cx="5486400" cy="4114800"/>
          </a:xfrm>
          <a:prstGeom prst="rect">
            <a:avLst/>
          </a:prstGeom>
        </p:spPr>
      </p:pic>
      <p:sp>
        <p:nvSpPr>
          <p:cNvPr id="5" name="Text 1"/>
          <p:cNvSpPr/>
          <p:nvPr/>
        </p:nvSpPr>
        <p:spPr>
          <a:xfrm>
            <a:off x="793790" y="1801297"/>
            <a:ext cx="7556421" cy="2835116"/>
          </a:xfrm>
          <a:prstGeom prst="rect">
            <a:avLst/>
          </a:prstGeom>
          <a:noFill/>
          <a:ln/>
        </p:spPr>
        <p:txBody>
          <a:bodyPr wrap="square" lIns="0" tIns="0" rIns="0" bIns="0" rtlCol="0" anchor="t"/>
          <a:lstStyle/>
          <a:p>
            <a:pPr marL="0" indent="0" algn="l">
              <a:lnSpc>
                <a:spcPts val="5550"/>
              </a:lnSpc>
              <a:buNone/>
            </a:pPr>
            <a:r>
              <a:rPr lang="vi-VN" sz="2000" b="1" dirty="0">
                <a:solidFill>
                  <a:srgbClr val="333F70"/>
                </a:solidFill>
                <a:latin typeface="Calibri" pitchFamily="34" charset="0"/>
                <a:ea typeface="Unbounded Bold" pitchFamily="34" charset="-122"/>
                <a:cs typeface="Unbounded Bold" pitchFamily="34" charset="-120"/>
              </a:rPr>
              <a:t>Hệ Thống</a:t>
            </a:r>
            <a:r>
              <a:rPr lang="en-US" sz="2000" b="1" dirty="0">
                <a:solidFill>
                  <a:srgbClr val="333F70"/>
                </a:solidFill>
                <a:latin typeface="Calibri" pitchFamily="34" charset="0"/>
                <a:ea typeface="Unbounded Bold" pitchFamily="34" charset="-122"/>
                <a:cs typeface="Unbounded Bold" pitchFamily="34" charset="-120"/>
              </a:rPr>
              <a:t> Quản Lý Phòng Trọ: Tối Ưu Hóa &amp; Minh Bạch </a:t>
            </a:r>
            <a:r>
              <a:rPr lang="en-US" sz="2000" b="1" dirty="0" err="1">
                <a:solidFill>
                  <a:srgbClr val="333F70"/>
                </a:solidFill>
                <a:latin typeface="Calibri" pitchFamily="34" charset="0"/>
                <a:ea typeface="Unbounded Bold" pitchFamily="34" charset="-122"/>
                <a:cs typeface="Unbounded Bold" pitchFamily="34" charset="-120"/>
              </a:rPr>
              <a:t>Hóa</a:t>
            </a:r>
            <a:endParaRPr lang="vi-VN" sz="2000" b="1" dirty="0">
              <a:solidFill>
                <a:srgbClr val="333F70"/>
              </a:solidFill>
              <a:latin typeface="Calibri" pitchFamily="34" charset="0"/>
              <a:ea typeface="Unbounded Bold" pitchFamily="34" charset="-122"/>
              <a:cs typeface="Unbounded Bold" pitchFamily="34" charset="-120"/>
            </a:endParaRPr>
          </a:p>
          <a:p>
            <a:pPr marL="0" indent="0" algn="l">
              <a:lnSpc>
                <a:spcPts val="5550"/>
              </a:lnSpc>
              <a:buNone/>
            </a:pPr>
            <a:r>
              <a:rPr lang="vi-VN" sz="2000" b="1" dirty="0">
                <a:solidFill>
                  <a:srgbClr val="333F70"/>
                </a:solidFill>
                <a:latin typeface="Calibri" pitchFamily="34" charset="0"/>
                <a:ea typeface="Unbounded Bold" pitchFamily="34" charset="-122"/>
              </a:rPr>
              <a:t>Giải pháp</a:t>
            </a:r>
          </a:p>
          <a:p>
            <a:pPr marL="0" indent="0" algn="l">
              <a:lnSpc>
                <a:spcPts val="5550"/>
              </a:lnSpc>
              <a:buNone/>
            </a:pPr>
            <a:endParaRPr lang="en-US" sz="4450" dirty="0"/>
          </a:p>
        </p:txBody>
      </p:sp>
      <p:sp>
        <p:nvSpPr>
          <p:cNvPr id="6" name="Text 2"/>
          <p:cNvSpPr/>
          <p:nvPr/>
        </p:nvSpPr>
        <p:spPr>
          <a:xfrm>
            <a:off x="793790" y="3482310"/>
            <a:ext cx="7556421" cy="1451610"/>
          </a:xfrm>
          <a:prstGeom prst="rect">
            <a:avLst/>
          </a:prstGeom>
          <a:noFill/>
          <a:ln/>
        </p:spPr>
        <p:txBody>
          <a:bodyPr wrap="square" lIns="0" tIns="0" rIns="0" bIns="0" rtlCol="0" anchor="t"/>
          <a:lstStyle/>
          <a:p>
            <a:pPr marL="0" indent="0" algn="l">
              <a:lnSpc>
                <a:spcPts val="2850"/>
              </a:lnSpc>
              <a:buNone/>
            </a:pPr>
            <a:r>
              <a:rPr lang="en-US" sz="2000" dirty="0">
                <a:solidFill>
                  <a:srgbClr val="333F70"/>
                </a:solidFill>
                <a:latin typeface="Calibri" pitchFamily="34" charset="0"/>
                <a:ea typeface="Open Sans" pitchFamily="34" charset="-122"/>
                <a:cs typeface="Open Sans" pitchFamily="34" charset="-120"/>
              </a:rPr>
              <a:t>Nhu cầu thuê phòng trọ ngày càng tăng cao, nhưng việc quản lý thủ công đang gây ra nhiều khó khăn và sai sót. Hệ thống quản lý phòng trọ hiện đại ra đời nhằm giải quyết triệt để những vấn đề này, mang lại hiệu quả vượt trội cho cả chủ trọ và khách thuê.</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5" name="Text 0">
            <a:extLst>
              <a:ext uri="{FF2B5EF4-FFF2-40B4-BE49-F238E27FC236}">
                <a16:creationId xmlns:a16="http://schemas.microsoft.com/office/drawing/2014/main" id="{4951158C-E892-2DD7-5591-FB8AF57BFB39}"/>
              </a:ext>
            </a:extLst>
          </p:cNvPr>
          <p:cNvSpPr/>
          <p:nvPr/>
        </p:nvSpPr>
        <p:spPr>
          <a:xfrm>
            <a:off x="789980" y="2007096"/>
            <a:ext cx="8894802" cy="708779"/>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BẢO MẬT &amp; PHÂN QUYỀN</a:t>
            </a:r>
            <a:endParaRPr lang="en-US" sz="4450" dirty="0"/>
          </a:p>
        </p:txBody>
      </p:sp>
      <p:sp>
        <p:nvSpPr>
          <p:cNvPr id="6" name="Text 1">
            <a:extLst>
              <a:ext uri="{FF2B5EF4-FFF2-40B4-BE49-F238E27FC236}">
                <a16:creationId xmlns:a16="http://schemas.microsoft.com/office/drawing/2014/main" id="{5B3CD138-EDA9-1A46-71D3-00527E4B285D}"/>
              </a:ext>
            </a:extLst>
          </p:cNvPr>
          <p:cNvSpPr/>
          <p:nvPr/>
        </p:nvSpPr>
        <p:spPr>
          <a:xfrm>
            <a:off x="789980" y="3260109"/>
            <a:ext cx="6244709"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Xác thực người dùng bằng JWT</a:t>
            </a:r>
            <a:endParaRPr lang="en-US" sz="1750" dirty="0"/>
          </a:p>
        </p:txBody>
      </p:sp>
      <p:sp>
        <p:nvSpPr>
          <p:cNvPr id="7" name="Text 2">
            <a:extLst>
              <a:ext uri="{FF2B5EF4-FFF2-40B4-BE49-F238E27FC236}">
                <a16:creationId xmlns:a16="http://schemas.microsoft.com/office/drawing/2014/main" id="{28C6DFF8-30A5-DDDB-4D98-AA6F8C7319F1}"/>
              </a:ext>
            </a:extLst>
          </p:cNvPr>
          <p:cNvSpPr/>
          <p:nvPr/>
        </p:nvSpPr>
        <p:spPr>
          <a:xfrm>
            <a:off x="789980" y="3702308"/>
            <a:ext cx="6244709"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Phân quyền User / Admin</a:t>
            </a:r>
            <a:endParaRPr lang="en-US" sz="1750" dirty="0"/>
          </a:p>
        </p:txBody>
      </p:sp>
      <p:sp>
        <p:nvSpPr>
          <p:cNvPr id="8" name="Text 3">
            <a:extLst>
              <a:ext uri="{FF2B5EF4-FFF2-40B4-BE49-F238E27FC236}">
                <a16:creationId xmlns:a16="http://schemas.microsoft.com/office/drawing/2014/main" id="{6A942A83-DFB9-E25C-C96C-535F97958303}"/>
              </a:ext>
            </a:extLst>
          </p:cNvPr>
          <p:cNvSpPr/>
          <p:nvPr/>
        </p:nvSpPr>
        <p:spPr>
          <a:xfrm>
            <a:off x="789980" y="4144506"/>
            <a:ext cx="6244709"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Bảo vệ dữ liệu hệ thống</a:t>
            </a:r>
            <a:endParaRPr lang="en-US" sz="1750" dirty="0"/>
          </a:p>
        </p:txBody>
      </p:sp>
      <p:sp>
        <p:nvSpPr>
          <p:cNvPr id="9" name="Text 4">
            <a:extLst>
              <a:ext uri="{FF2B5EF4-FFF2-40B4-BE49-F238E27FC236}">
                <a16:creationId xmlns:a16="http://schemas.microsoft.com/office/drawing/2014/main" id="{79874E4F-3464-CA57-0392-F0D2BAE99A68}"/>
              </a:ext>
            </a:extLst>
          </p:cNvPr>
          <p:cNvSpPr/>
          <p:nvPr/>
        </p:nvSpPr>
        <p:spPr>
          <a:xfrm>
            <a:off x="789980" y="4586704"/>
            <a:ext cx="6244709"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Kiểm soát truy cập API</a:t>
            </a:r>
            <a:endParaRPr lang="en-US" sz="1750" dirty="0"/>
          </a:p>
        </p:txBody>
      </p:sp>
      <p:pic>
        <p:nvPicPr>
          <p:cNvPr id="10" name="Image 0">
            <a:extLst>
              <a:ext uri="{FF2B5EF4-FFF2-40B4-BE49-F238E27FC236}">
                <a16:creationId xmlns:a16="http://schemas.microsoft.com/office/drawing/2014/main" id="{18D20B9B-B4B1-2C46-9BED-8FF9363055CE}"/>
              </a:ext>
            </a:extLst>
          </p:cNvPr>
          <p:cNvPicPr>
            <a:picLocks noChangeAspect="1"/>
          </p:cNvPicPr>
          <p:nvPr/>
        </p:nvPicPr>
        <p:blipFill>
          <a:blip r:embed="rId3"/>
          <a:stretch>
            <a:fillRect/>
          </a:stretch>
        </p:blipFill>
        <p:spPr>
          <a:xfrm>
            <a:off x="7595711" y="3311187"/>
            <a:ext cx="6244709" cy="2911316"/>
          </a:xfrm>
          <a:prstGeom prst="rect">
            <a:avLst/>
          </a:prstGeom>
        </p:spPr>
      </p:pic>
      <p:sp>
        <p:nvSpPr>
          <p:cNvPr id="11" name="Text 5">
            <a:extLst>
              <a:ext uri="{FF2B5EF4-FFF2-40B4-BE49-F238E27FC236}">
                <a16:creationId xmlns:a16="http://schemas.microsoft.com/office/drawing/2014/main" id="{E2987B46-1020-AE84-E00D-8FA5F3843E96}"/>
              </a:ext>
            </a:extLst>
          </p:cNvPr>
          <p:cNvSpPr/>
          <p:nvPr/>
        </p:nvSpPr>
        <p:spPr>
          <a:xfrm>
            <a:off x="7825480" y="3711978"/>
            <a:ext cx="1410239" cy="17628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r">
              <a:lnSpc>
                <a:spcPts val="1650"/>
              </a:lnSpc>
              <a:buNone/>
            </a:pPr>
            <a:r>
              <a:rPr lang="en-US" sz="1350" b="1" dirty="0">
                <a:solidFill>
                  <a:srgbClr val="333F70"/>
                </a:solidFill>
                <a:latin typeface="Unbounded Bold" pitchFamily="34" charset="0"/>
                <a:ea typeface="Unbounded Bold" pitchFamily="34" charset="-122"/>
                <a:cs typeface="Unbounded Bold" pitchFamily="34" charset="-120"/>
              </a:rPr>
              <a:t>LOGIN</a:t>
            </a:r>
            <a:endParaRPr lang="en-US" sz="1350" dirty="0"/>
          </a:p>
        </p:txBody>
      </p:sp>
      <p:sp>
        <p:nvSpPr>
          <p:cNvPr id="12" name="Text 6">
            <a:extLst>
              <a:ext uri="{FF2B5EF4-FFF2-40B4-BE49-F238E27FC236}">
                <a16:creationId xmlns:a16="http://schemas.microsoft.com/office/drawing/2014/main" id="{89BFFB71-4A7D-5890-588C-160C57DEAEC3}"/>
              </a:ext>
            </a:extLst>
          </p:cNvPr>
          <p:cNvSpPr/>
          <p:nvPr/>
        </p:nvSpPr>
        <p:spPr>
          <a:xfrm>
            <a:off x="7743999" y="3938400"/>
            <a:ext cx="1491719" cy="14102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r">
              <a:lnSpc>
                <a:spcPts val="1350"/>
              </a:lnSpc>
              <a:buNone/>
            </a:pPr>
            <a:r>
              <a:rPr lang="en-US" sz="1050" dirty="0">
                <a:solidFill>
                  <a:srgbClr val="333F70"/>
                </a:solidFill>
                <a:latin typeface="Open Sans" pitchFamily="34" charset="0"/>
                <a:ea typeface="Open Sans" pitchFamily="34" charset="-122"/>
                <a:cs typeface="Open Sans" pitchFamily="34" charset="-120"/>
              </a:rPr>
              <a:t>Người dùng xác thực</a:t>
            </a:r>
            <a:endParaRPr lang="en-US" sz="1050" dirty="0"/>
          </a:p>
        </p:txBody>
      </p:sp>
      <p:sp>
        <p:nvSpPr>
          <p:cNvPr id="13" name="Text 7">
            <a:extLst>
              <a:ext uri="{FF2B5EF4-FFF2-40B4-BE49-F238E27FC236}">
                <a16:creationId xmlns:a16="http://schemas.microsoft.com/office/drawing/2014/main" id="{0FEE8710-179E-AEF3-CC8D-7889CF583D11}"/>
              </a:ext>
            </a:extLst>
          </p:cNvPr>
          <p:cNvSpPr/>
          <p:nvPr/>
        </p:nvSpPr>
        <p:spPr>
          <a:xfrm>
            <a:off x="12200352" y="4188325"/>
            <a:ext cx="1410239" cy="176279"/>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650"/>
              </a:lnSpc>
              <a:buNone/>
            </a:pPr>
            <a:r>
              <a:rPr lang="en-US" sz="1350" b="1" dirty="0">
                <a:solidFill>
                  <a:srgbClr val="333F70"/>
                </a:solidFill>
                <a:latin typeface="Unbounded Bold" pitchFamily="34" charset="0"/>
                <a:ea typeface="Unbounded Bold" pitchFamily="34" charset="-122"/>
                <a:cs typeface="Unbounded Bold" pitchFamily="34" charset="-120"/>
              </a:rPr>
              <a:t>JWT TOKEN</a:t>
            </a:r>
            <a:endParaRPr lang="en-US" sz="1350" dirty="0"/>
          </a:p>
        </p:txBody>
      </p:sp>
      <p:sp>
        <p:nvSpPr>
          <p:cNvPr id="14" name="Text 8">
            <a:extLst>
              <a:ext uri="{FF2B5EF4-FFF2-40B4-BE49-F238E27FC236}">
                <a16:creationId xmlns:a16="http://schemas.microsoft.com/office/drawing/2014/main" id="{1110E2B2-AC21-8415-88C5-112F9F0E106F}"/>
              </a:ext>
            </a:extLst>
          </p:cNvPr>
          <p:cNvSpPr/>
          <p:nvPr/>
        </p:nvSpPr>
        <p:spPr>
          <a:xfrm>
            <a:off x="12200352" y="4414747"/>
            <a:ext cx="1491718" cy="14102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350"/>
              </a:lnSpc>
              <a:buNone/>
            </a:pPr>
            <a:r>
              <a:rPr lang="en-US" sz="1050" dirty="0">
                <a:solidFill>
                  <a:srgbClr val="333F70"/>
                </a:solidFill>
                <a:latin typeface="Open Sans" pitchFamily="34" charset="0"/>
                <a:ea typeface="Open Sans" pitchFamily="34" charset="-122"/>
                <a:cs typeface="Open Sans" pitchFamily="34" charset="-120"/>
              </a:rPr>
              <a:t>Tạo và cấp mã</a:t>
            </a:r>
            <a:endParaRPr lang="en-US" sz="1050" dirty="0"/>
          </a:p>
        </p:txBody>
      </p:sp>
      <p:sp>
        <p:nvSpPr>
          <p:cNvPr id="15" name="Text 9">
            <a:extLst>
              <a:ext uri="{FF2B5EF4-FFF2-40B4-BE49-F238E27FC236}">
                <a16:creationId xmlns:a16="http://schemas.microsoft.com/office/drawing/2014/main" id="{E9AFC3D1-ADA9-9205-A4FB-5D95B6A2BDBE}"/>
              </a:ext>
            </a:extLst>
          </p:cNvPr>
          <p:cNvSpPr/>
          <p:nvPr/>
        </p:nvSpPr>
        <p:spPr>
          <a:xfrm>
            <a:off x="7825480" y="4677208"/>
            <a:ext cx="1410239" cy="17628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r">
              <a:lnSpc>
                <a:spcPts val="1650"/>
              </a:lnSpc>
              <a:buNone/>
            </a:pPr>
            <a:r>
              <a:rPr lang="en-US" sz="1350" b="1" dirty="0">
                <a:solidFill>
                  <a:srgbClr val="333F70"/>
                </a:solidFill>
                <a:latin typeface="Unbounded Bold" pitchFamily="34" charset="0"/>
                <a:ea typeface="Unbounded Bold" pitchFamily="34" charset="-122"/>
                <a:cs typeface="Unbounded Bold" pitchFamily="34" charset="-120"/>
              </a:rPr>
              <a:t>SECURE API</a:t>
            </a:r>
            <a:endParaRPr lang="en-US" sz="1350" dirty="0"/>
          </a:p>
        </p:txBody>
      </p:sp>
      <p:sp>
        <p:nvSpPr>
          <p:cNvPr id="16" name="Text 10">
            <a:extLst>
              <a:ext uri="{FF2B5EF4-FFF2-40B4-BE49-F238E27FC236}">
                <a16:creationId xmlns:a16="http://schemas.microsoft.com/office/drawing/2014/main" id="{0E2A1108-7E5F-2510-6EDB-EB1313B5A384}"/>
              </a:ext>
            </a:extLst>
          </p:cNvPr>
          <p:cNvSpPr/>
          <p:nvPr/>
        </p:nvSpPr>
        <p:spPr>
          <a:xfrm>
            <a:off x="7743999" y="4903629"/>
            <a:ext cx="1491719" cy="14102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r">
              <a:lnSpc>
                <a:spcPts val="1350"/>
              </a:lnSpc>
              <a:buNone/>
            </a:pPr>
            <a:r>
              <a:rPr lang="en-US" sz="1050" dirty="0">
                <a:solidFill>
                  <a:srgbClr val="333F70"/>
                </a:solidFill>
                <a:latin typeface="Open Sans" pitchFamily="34" charset="0"/>
                <a:ea typeface="Open Sans" pitchFamily="34" charset="-122"/>
                <a:cs typeface="Open Sans" pitchFamily="34" charset="-120"/>
              </a:rPr>
              <a:t>Kiểm tra quyền truy cập</a:t>
            </a:r>
            <a:endParaRPr lang="en-US" sz="1050" dirty="0"/>
          </a:p>
        </p:txBody>
      </p:sp>
      <p:sp>
        <p:nvSpPr>
          <p:cNvPr id="17" name="Text 11">
            <a:extLst>
              <a:ext uri="{FF2B5EF4-FFF2-40B4-BE49-F238E27FC236}">
                <a16:creationId xmlns:a16="http://schemas.microsoft.com/office/drawing/2014/main" id="{29BD6E3A-D72F-6469-6F15-B38BAE15A5CF}"/>
              </a:ext>
            </a:extLst>
          </p:cNvPr>
          <p:cNvSpPr/>
          <p:nvPr/>
        </p:nvSpPr>
        <p:spPr>
          <a:xfrm>
            <a:off x="12200352" y="5222500"/>
            <a:ext cx="1410239" cy="17628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650"/>
              </a:lnSpc>
              <a:buNone/>
            </a:pPr>
            <a:r>
              <a:rPr lang="en-US" sz="1350" b="1" dirty="0">
                <a:solidFill>
                  <a:srgbClr val="333F70"/>
                </a:solidFill>
                <a:latin typeface="Unbounded Bold" pitchFamily="34" charset="0"/>
                <a:ea typeface="Unbounded Bold" pitchFamily="34" charset="-122"/>
                <a:cs typeface="Unbounded Bold" pitchFamily="34" charset="-120"/>
              </a:rPr>
              <a:t>DATABASE</a:t>
            </a:r>
            <a:endParaRPr lang="en-US" sz="1350" dirty="0"/>
          </a:p>
        </p:txBody>
      </p:sp>
      <p:sp>
        <p:nvSpPr>
          <p:cNvPr id="18" name="Text 12">
            <a:extLst>
              <a:ext uri="{FF2B5EF4-FFF2-40B4-BE49-F238E27FC236}">
                <a16:creationId xmlns:a16="http://schemas.microsoft.com/office/drawing/2014/main" id="{2209335B-066F-A8ED-BBD8-3F024B24DE8F}"/>
              </a:ext>
            </a:extLst>
          </p:cNvPr>
          <p:cNvSpPr/>
          <p:nvPr/>
        </p:nvSpPr>
        <p:spPr>
          <a:xfrm>
            <a:off x="12200352" y="5448921"/>
            <a:ext cx="1491718" cy="14102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350"/>
              </a:lnSpc>
              <a:buNone/>
            </a:pPr>
            <a:r>
              <a:rPr lang="en-US" sz="1050" dirty="0">
                <a:solidFill>
                  <a:srgbClr val="333F70"/>
                </a:solidFill>
                <a:latin typeface="Open Sans" pitchFamily="34" charset="0"/>
                <a:ea typeface="Open Sans" pitchFamily="34" charset="-122"/>
                <a:cs typeface="Open Sans" pitchFamily="34" charset="-120"/>
              </a:rPr>
              <a:t>Lưu trữ dữ liệu an toàn</a:t>
            </a:r>
            <a:endParaRPr lang="en-US" sz="10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a:extLst>
              <a:ext uri="{FF2B5EF4-FFF2-40B4-BE49-F238E27FC236}">
                <a16:creationId xmlns:a16="http://schemas.microsoft.com/office/drawing/2014/main" id="{B399EC52-5773-09F2-912F-FC0DB05A1ABF}"/>
              </a:ext>
            </a:extLst>
          </p:cNvPr>
          <p:cNvPicPr>
            <a:picLocks noChangeAspect="1"/>
          </p:cNvPicPr>
          <p:nvPr/>
        </p:nvPicPr>
        <p:blipFill>
          <a:blip r:embed="rId2"/>
          <a:stretch>
            <a:fillRect/>
          </a:stretch>
        </p:blipFill>
        <p:spPr>
          <a:xfrm>
            <a:off x="0" y="0"/>
            <a:ext cx="14630400" cy="8229600"/>
          </a:xfrm>
          <a:prstGeom prst="rect">
            <a:avLst/>
          </a:prstGeom>
        </p:spPr>
      </p:pic>
      <p:sp>
        <p:nvSpPr>
          <p:cNvPr id="5" name="Text 1">
            <a:extLst>
              <a:ext uri="{FF2B5EF4-FFF2-40B4-BE49-F238E27FC236}">
                <a16:creationId xmlns:a16="http://schemas.microsoft.com/office/drawing/2014/main" id="{57BE8AEC-F4B2-48B1-02EC-28DEB76CEAFC}"/>
              </a:ext>
            </a:extLst>
          </p:cNvPr>
          <p:cNvSpPr/>
          <p:nvPr/>
        </p:nvSpPr>
        <p:spPr>
          <a:xfrm>
            <a:off x="793790" y="2476024"/>
            <a:ext cx="13042821" cy="195643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7700"/>
              </a:lnSpc>
              <a:buNone/>
            </a:pPr>
            <a:r>
              <a:rPr lang="en-US" sz="6150" b="1" dirty="0">
                <a:solidFill>
                  <a:schemeClr val="accent6">
                    <a:lumMod val="40000"/>
                    <a:lumOff val="60000"/>
                  </a:schemeClr>
                </a:solidFill>
                <a:latin typeface="Unbounded Bold" pitchFamily="34" charset="0"/>
                <a:ea typeface="Unbounded Bold" pitchFamily="34" charset="-122"/>
                <a:cs typeface="Unbounded Bold" pitchFamily="34" charset="-120"/>
              </a:rPr>
              <a:t>CẢM ƠN THẦY/CÔ &amp; CÁC BẠN</a:t>
            </a:r>
            <a:endParaRPr lang="en-US" sz="6150" dirty="0">
              <a:solidFill>
                <a:schemeClr val="accent6">
                  <a:lumMod val="40000"/>
                  <a:lumOff val="60000"/>
                </a:schemeClr>
              </a:solidFill>
            </a:endParaRPr>
          </a:p>
        </p:txBody>
      </p:sp>
      <p:sp>
        <p:nvSpPr>
          <p:cNvPr id="6" name="Text 2">
            <a:extLst>
              <a:ext uri="{FF2B5EF4-FFF2-40B4-BE49-F238E27FC236}">
                <a16:creationId xmlns:a16="http://schemas.microsoft.com/office/drawing/2014/main" id="{8BF3F2EA-6762-F039-D814-EAA6334AD281}"/>
              </a:ext>
            </a:extLst>
          </p:cNvPr>
          <p:cNvSpPr/>
          <p:nvPr/>
        </p:nvSpPr>
        <p:spPr>
          <a:xfrm>
            <a:off x="793790" y="4772620"/>
            <a:ext cx="1304282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850"/>
              </a:lnSpc>
              <a:buNone/>
            </a:pPr>
            <a:r>
              <a:rPr lang="en-US" sz="3200" b="1" dirty="0">
                <a:solidFill>
                  <a:schemeClr val="tx1">
                    <a:lumMod val="85000"/>
                    <a:lumOff val="15000"/>
                  </a:schemeClr>
                </a:solidFill>
                <a:latin typeface="Open Sans" pitchFamily="34" charset="0"/>
                <a:ea typeface="Open Sans" pitchFamily="34" charset="-122"/>
                <a:cs typeface="Open Sans" pitchFamily="34" charset="-120"/>
              </a:rPr>
              <a:t>Nhóm xin chân thành cảm ơn</a:t>
            </a:r>
            <a:endParaRPr lang="en-US" sz="3200" b="1" dirty="0">
              <a:solidFill>
                <a:schemeClr val="tx1">
                  <a:lumMod val="85000"/>
                  <a:lumOff val="15000"/>
                </a:schemeClr>
              </a:solidFill>
            </a:endParaRPr>
          </a:p>
        </p:txBody>
      </p:sp>
      <p:sp>
        <p:nvSpPr>
          <p:cNvPr id="7" name="Text 3">
            <a:extLst>
              <a:ext uri="{FF2B5EF4-FFF2-40B4-BE49-F238E27FC236}">
                <a16:creationId xmlns:a16="http://schemas.microsoft.com/office/drawing/2014/main" id="{46366D55-A2BB-05E0-CA31-4BF9F26BF3F1}"/>
              </a:ext>
            </a:extLst>
          </p:cNvPr>
          <p:cNvSpPr/>
          <p:nvPr/>
        </p:nvSpPr>
        <p:spPr>
          <a:xfrm>
            <a:off x="793790" y="5390674"/>
            <a:ext cx="1304282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850"/>
              </a:lnSpc>
              <a:buNone/>
            </a:pPr>
            <a:r>
              <a:rPr lang="en-US" sz="3200" b="1" dirty="0">
                <a:solidFill>
                  <a:schemeClr val="tx1">
                    <a:lumMod val="85000"/>
                    <a:lumOff val="15000"/>
                  </a:schemeClr>
                </a:solidFill>
                <a:latin typeface="Open Sans" pitchFamily="34" charset="0"/>
                <a:ea typeface="Open Sans" pitchFamily="34" charset="-122"/>
                <a:cs typeface="Open Sans" pitchFamily="34" charset="-120"/>
              </a:rPr>
              <a:t>Rất mong nhận được ý kiến đóng góp</a:t>
            </a:r>
            <a:endParaRPr lang="en-US" sz="3200" b="1" dirty="0">
              <a:solidFill>
                <a:schemeClr val="tx1">
                  <a:lumMod val="85000"/>
                  <a:lumOff val="15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0" y="666869"/>
            <a:ext cx="5486400" cy="6873002"/>
          </a:xfrm>
          <a:prstGeom prst="rect">
            <a:avLst/>
          </a:prstGeom>
        </p:spPr>
      </p:pic>
      <p:sp>
        <p:nvSpPr>
          <p:cNvPr id="3" name="Text 0"/>
          <p:cNvSpPr/>
          <p:nvPr/>
        </p:nvSpPr>
        <p:spPr>
          <a:xfrm>
            <a:off x="6280190" y="666869"/>
            <a:ext cx="7556421" cy="1133951"/>
          </a:xfrm>
          <a:prstGeom prst="rect">
            <a:avLst/>
          </a:prstGeom>
          <a:noFill/>
          <a:ln/>
        </p:spPr>
        <p:txBody>
          <a:bodyPr wrap="square" lIns="0" tIns="0" rIns="0" bIns="0" rtlCol="0" anchor="t"/>
          <a:lstStyle/>
          <a:p>
            <a:pPr marL="0" indent="0" algn="l">
              <a:lnSpc>
                <a:spcPts val="4450"/>
              </a:lnSpc>
              <a:buNone/>
            </a:pPr>
            <a:r>
              <a:rPr lang="en-US" sz="2000" b="1" dirty="0">
                <a:solidFill>
                  <a:srgbClr val="333F70"/>
                </a:solidFill>
                <a:latin typeface="Calibri" pitchFamily="34" charset="0"/>
                <a:ea typeface="Unbounded Bold" pitchFamily="34" charset="-122"/>
                <a:cs typeface="Unbounded Bold" pitchFamily="34" charset="-120"/>
              </a:rPr>
              <a:t>Thách Thức Hiện Tại Trong Quản Lý Phòng Trọ</a:t>
            </a:r>
            <a:endParaRPr lang="en-US" sz="3550" dirty="0"/>
          </a:p>
        </p:txBody>
      </p:sp>
      <p:sp>
        <p:nvSpPr>
          <p:cNvPr id="4" name="Shape 1"/>
          <p:cNvSpPr/>
          <p:nvPr/>
        </p:nvSpPr>
        <p:spPr>
          <a:xfrm>
            <a:off x="6280190" y="2072997"/>
            <a:ext cx="7556421" cy="1091208"/>
          </a:xfrm>
          <a:prstGeom prst="roundRect">
            <a:avLst>
              <a:gd name="adj" fmla="val 6984"/>
            </a:avLst>
          </a:prstGeom>
          <a:solidFill>
            <a:srgbClr val="FFFFFF"/>
          </a:solidFill>
          <a:ln w="22860">
            <a:solidFill>
              <a:srgbClr val="BCDBD4"/>
            </a:solidFill>
            <a:prstDash val="solid"/>
          </a:ln>
        </p:spPr>
        <p:txBody>
          <a:bodyPr/>
          <a:lstStyle/>
          <a:p>
            <a:endParaRPr lang="en-US"/>
          </a:p>
        </p:txBody>
      </p:sp>
      <p:sp>
        <p:nvSpPr>
          <p:cNvPr id="5" name="Shape 2"/>
          <p:cNvSpPr/>
          <p:nvPr/>
        </p:nvSpPr>
        <p:spPr>
          <a:xfrm>
            <a:off x="6303050" y="2095857"/>
            <a:ext cx="725805" cy="1045488"/>
          </a:xfrm>
          <a:prstGeom prst="roundRect">
            <a:avLst>
              <a:gd name="adj" fmla="val 6721"/>
            </a:avLst>
          </a:prstGeom>
          <a:solidFill>
            <a:srgbClr val="D6F5EE"/>
          </a:solidFill>
          <a:ln/>
        </p:spPr>
        <p:txBody>
          <a:bodyPr/>
          <a:lstStyle/>
          <a:p>
            <a:endParaRPr lang="en-US"/>
          </a:p>
        </p:txBody>
      </p:sp>
      <p:sp>
        <p:nvSpPr>
          <p:cNvPr id="6" name="Text 3"/>
          <p:cNvSpPr/>
          <p:nvPr/>
        </p:nvSpPr>
        <p:spPr>
          <a:xfrm>
            <a:off x="6526054" y="2448520"/>
            <a:ext cx="272177" cy="340162"/>
          </a:xfrm>
          <a:prstGeom prst="rect">
            <a:avLst/>
          </a:prstGeom>
          <a:noFill/>
          <a:ln/>
        </p:spPr>
        <p:txBody>
          <a:bodyPr wrap="none" lIns="0" tIns="0" rIns="0" bIns="0" rtlCol="0" anchor="t"/>
          <a:lstStyle/>
          <a:p>
            <a:pPr marL="0" indent="0" algn="l">
              <a:lnSpc>
                <a:spcPts val="2100"/>
              </a:lnSpc>
              <a:buNone/>
            </a:pPr>
            <a:r>
              <a:rPr lang="en-US" sz="2000" b="1" dirty="0">
                <a:solidFill>
                  <a:srgbClr val="333F70"/>
                </a:solidFill>
                <a:latin typeface="Calibri" pitchFamily="34" charset="0"/>
                <a:ea typeface="Unbounded Bold" pitchFamily="34" charset="-122"/>
                <a:cs typeface="Unbounded Bold" pitchFamily="34" charset="-120"/>
              </a:rPr>
              <a:t>1</a:t>
            </a:r>
            <a:endParaRPr lang="en-US" sz="2100" dirty="0"/>
          </a:p>
        </p:txBody>
      </p:sp>
      <p:sp>
        <p:nvSpPr>
          <p:cNvPr id="7" name="Text 4"/>
          <p:cNvSpPr/>
          <p:nvPr/>
        </p:nvSpPr>
        <p:spPr>
          <a:xfrm>
            <a:off x="7210306" y="2277308"/>
            <a:ext cx="2540198" cy="283488"/>
          </a:xfrm>
          <a:prstGeom prst="rect">
            <a:avLst/>
          </a:prstGeom>
          <a:noFill/>
          <a:ln/>
        </p:spPr>
        <p:txBody>
          <a:bodyPr wrap="none" lIns="0" tIns="0" rIns="0" bIns="0" rtlCol="0" anchor="t"/>
          <a:lstStyle/>
          <a:p>
            <a:pPr marL="0" indent="0" algn="l">
              <a:lnSpc>
                <a:spcPts val="2200"/>
              </a:lnSpc>
              <a:buNone/>
            </a:pPr>
            <a:r>
              <a:rPr lang="en-US" sz="2000" b="1" dirty="0">
                <a:solidFill>
                  <a:srgbClr val="333F70"/>
                </a:solidFill>
                <a:latin typeface="Calibri" pitchFamily="34" charset="0"/>
                <a:ea typeface="Unbounded Bold" pitchFamily="34" charset="-122"/>
                <a:cs typeface="Unbounded Bold" pitchFamily="34" charset="-120"/>
              </a:rPr>
              <a:t>Quản Lý Thủ Công</a:t>
            </a:r>
            <a:endParaRPr lang="en-US" sz="1750" dirty="0"/>
          </a:p>
        </p:txBody>
      </p:sp>
      <p:sp>
        <p:nvSpPr>
          <p:cNvPr id="8" name="Text 5"/>
          <p:cNvSpPr/>
          <p:nvPr/>
        </p:nvSpPr>
        <p:spPr>
          <a:xfrm>
            <a:off x="7210306" y="2669619"/>
            <a:ext cx="6421993" cy="290274"/>
          </a:xfrm>
          <a:prstGeom prst="rect">
            <a:avLst/>
          </a:prstGeom>
          <a:noFill/>
          <a:ln/>
        </p:spPr>
        <p:txBody>
          <a:bodyPr wrap="none" lIns="0" tIns="0" rIns="0" bIns="0" rtlCol="0" anchor="t"/>
          <a:lstStyle/>
          <a:p>
            <a:pPr marL="0" indent="0" algn="l">
              <a:lnSpc>
                <a:spcPts val="2250"/>
              </a:lnSpc>
              <a:buNone/>
            </a:pPr>
            <a:r>
              <a:rPr lang="en-US" sz="2000" dirty="0">
                <a:solidFill>
                  <a:srgbClr val="333F70"/>
                </a:solidFill>
                <a:latin typeface="Calibri" pitchFamily="34" charset="0"/>
                <a:ea typeface="Open Sans" pitchFamily="34" charset="-122"/>
                <a:cs typeface="Open Sans" pitchFamily="34" charset="-120"/>
              </a:rPr>
              <a:t>Ghi chép giấy tờ, bảng tính Excel tốn thời gian và dễ thất lạc thông tin.</a:t>
            </a:r>
            <a:endParaRPr lang="en-US" sz="1400" dirty="0"/>
          </a:p>
        </p:txBody>
      </p:sp>
      <p:sp>
        <p:nvSpPr>
          <p:cNvPr id="9" name="Shape 6"/>
          <p:cNvSpPr/>
          <p:nvPr/>
        </p:nvSpPr>
        <p:spPr>
          <a:xfrm>
            <a:off x="6280190" y="3345656"/>
            <a:ext cx="7556421" cy="1381482"/>
          </a:xfrm>
          <a:prstGeom prst="roundRect">
            <a:avLst>
              <a:gd name="adj" fmla="val 5517"/>
            </a:avLst>
          </a:prstGeom>
          <a:solidFill>
            <a:srgbClr val="FFFFFF"/>
          </a:solidFill>
          <a:ln w="22860">
            <a:solidFill>
              <a:srgbClr val="BCDBD4"/>
            </a:solidFill>
            <a:prstDash val="solid"/>
          </a:ln>
        </p:spPr>
        <p:txBody>
          <a:bodyPr/>
          <a:lstStyle/>
          <a:p>
            <a:endParaRPr lang="en-US"/>
          </a:p>
        </p:txBody>
      </p:sp>
      <p:sp>
        <p:nvSpPr>
          <p:cNvPr id="10" name="Shape 7"/>
          <p:cNvSpPr/>
          <p:nvPr/>
        </p:nvSpPr>
        <p:spPr>
          <a:xfrm>
            <a:off x="6303050" y="3368516"/>
            <a:ext cx="725805" cy="1335762"/>
          </a:xfrm>
          <a:prstGeom prst="roundRect">
            <a:avLst>
              <a:gd name="adj" fmla="val 6721"/>
            </a:avLst>
          </a:prstGeom>
          <a:solidFill>
            <a:srgbClr val="D6F5EE"/>
          </a:solidFill>
          <a:ln/>
        </p:spPr>
        <p:txBody>
          <a:bodyPr/>
          <a:lstStyle/>
          <a:p>
            <a:endParaRPr lang="en-US"/>
          </a:p>
        </p:txBody>
      </p:sp>
      <p:sp>
        <p:nvSpPr>
          <p:cNvPr id="11" name="Text 8"/>
          <p:cNvSpPr/>
          <p:nvPr/>
        </p:nvSpPr>
        <p:spPr>
          <a:xfrm>
            <a:off x="6526054" y="3866317"/>
            <a:ext cx="272177" cy="340162"/>
          </a:xfrm>
          <a:prstGeom prst="rect">
            <a:avLst/>
          </a:prstGeom>
          <a:noFill/>
          <a:ln/>
        </p:spPr>
        <p:txBody>
          <a:bodyPr wrap="none" lIns="0" tIns="0" rIns="0" bIns="0" rtlCol="0" anchor="t"/>
          <a:lstStyle/>
          <a:p>
            <a:pPr marL="0" indent="0" algn="l">
              <a:lnSpc>
                <a:spcPts val="2100"/>
              </a:lnSpc>
              <a:buNone/>
            </a:pPr>
            <a:r>
              <a:rPr lang="en-US" sz="2000" b="1" dirty="0">
                <a:solidFill>
                  <a:srgbClr val="333F70"/>
                </a:solidFill>
                <a:latin typeface="Calibri" pitchFamily="34" charset="0"/>
                <a:ea typeface="Unbounded Bold" pitchFamily="34" charset="-122"/>
                <a:cs typeface="Unbounded Bold" pitchFamily="34" charset="-120"/>
              </a:rPr>
              <a:t>2</a:t>
            </a:r>
            <a:endParaRPr lang="en-US" sz="2100" dirty="0"/>
          </a:p>
        </p:txBody>
      </p:sp>
      <p:sp>
        <p:nvSpPr>
          <p:cNvPr id="12" name="Text 9"/>
          <p:cNvSpPr/>
          <p:nvPr/>
        </p:nvSpPr>
        <p:spPr>
          <a:xfrm>
            <a:off x="7210306" y="3549968"/>
            <a:ext cx="2331363" cy="283488"/>
          </a:xfrm>
          <a:prstGeom prst="rect">
            <a:avLst/>
          </a:prstGeom>
          <a:noFill/>
          <a:ln/>
        </p:spPr>
        <p:txBody>
          <a:bodyPr wrap="none" lIns="0" tIns="0" rIns="0" bIns="0" rtlCol="0" anchor="t"/>
          <a:lstStyle/>
          <a:p>
            <a:pPr marL="0" indent="0" algn="l">
              <a:lnSpc>
                <a:spcPts val="2200"/>
              </a:lnSpc>
              <a:buNone/>
            </a:pPr>
            <a:r>
              <a:rPr lang="en-US" sz="2000" b="1" dirty="0">
                <a:solidFill>
                  <a:srgbClr val="333F70"/>
                </a:solidFill>
                <a:latin typeface="Calibri" pitchFamily="34" charset="0"/>
                <a:ea typeface="Unbounded Bold" pitchFamily="34" charset="-122"/>
                <a:cs typeface="Unbounded Bold" pitchFamily="34" charset="-120"/>
              </a:rPr>
              <a:t>Thiếu Minh Bạch</a:t>
            </a:r>
            <a:endParaRPr lang="en-US" sz="1750" dirty="0"/>
          </a:p>
        </p:txBody>
      </p:sp>
      <p:sp>
        <p:nvSpPr>
          <p:cNvPr id="13" name="Text 10"/>
          <p:cNvSpPr/>
          <p:nvPr/>
        </p:nvSpPr>
        <p:spPr>
          <a:xfrm>
            <a:off x="7210306" y="3942278"/>
            <a:ext cx="6421993" cy="580549"/>
          </a:xfrm>
          <a:prstGeom prst="rect">
            <a:avLst/>
          </a:prstGeom>
          <a:noFill/>
          <a:ln/>
        </p:spPr>
        <p:txBody>
          <a:bodyPr wrap="square" lIns="0" tIns="0" rIns="0" bIns="0" rtlCol="0" anchor="t"/>
          <a:lstStyle/>
          <a:p>
            <a:pPr marL="0" indent="0" algn="l">
              <a:lnSpc>
                <a:spcPts val="2250"/>
              </a:lnSpc>
              <a:buNone/>
            </a:pPr>
            <a:r>
              <a:rPr lang="en-US" sz="2000" dirty="0">
                <a:solidFill>
                  <a:srgbClr val="333F70"/>
                </a:solidFill>
                <a:latin typeface="Calibri" pitchFamily="34" charset="0"/>
                <a:ea typeface="Open Sans" pitchFamily="34" charset="-122"/>
                <a:cs typeface="Open Sans" pitchFamily="34" charset="-120"/>
              </a:rPr>
              <a:t>Khó khăn trong việc theo dõi tình trạng phòng, hợp đồng và thanh toán, dẫn đến hiểu lầm.</a:t>
            </a:r>
            <a:endParaRPr lang="en-US" sz="1400" dirty="0"/>
          </a:p>
        </p:txBody>
      </p:sp>
      <p:sp>
        <p:nvSpPr>
          <p:cNvPr id="14" name="Shape 11"/>
          <p:cNvSpPr/>
          <p:nvPr/>
        </p:nvSpPr>
        <p:spPr>
          <a:xfrm>
            <a:off x="6280190" y="4908590"/>
            <a:ext cx="7556421" cy="1091208"/>
          </a:xfrm>
          <a:prstGeom prst="roundRect">
            <a:avLst>
              <a:gd name="adj" fmla="val 6984"/>
            </a:avLst>
          </a:prstGeom>
          <a:solidFill>
            <a:srgbClr val="FFFFFF"/>
          </a:solidFill>
          <a:ln w="22860">
            <a:solidFill>
              <a:srgbClr val="BCDBD4"/>
            </a:solidFill>
            <a:prstDash val="solid"/>
          </a:ln>
        </p:spPr>
        <p:txBody>
          <a:bodyPr/>
          <a:lstStyle/>
          <a:p>
            <a:endParaRPr lang="en-US"/>
          </a:p>
        </p:txBody>
      </p:sp>
      <p:sp>
        <p:nvSpPr>
          <p:cNvPr id="15" name="Shape 12"/>
          <p:cNvSpPr/>
          <p:nvPr/>
        </p:nvSpPr>
        <p:spPr>
          <a:xfrm>
            <a:off x="6303050" y="4931450"/>
            <a:ext cx="725805" cy="1045488"/>
          </a:xfrm>
          <a:prstGeom prst="roundRect">
            <a:avLst>
              <a:gd name="adj" fmla="val 6721"/>
            </a:avLst>
          </a:prstGeom>
          <a:solidFill>
            <a:srgbClr val="D6F5EE"/>
          </a:solidFill>
          <a:ln/>
        </p:spPr>
        <p:txBody>
          <a:bodyPr/>
          <a:lstStyle/>
          <a:p>
            <a:endParaRPr lang="en-US"/>
          </a:p>
        </p:txBody>
      </p:sp>
      <p:sp>
        <p:nvSpPr>
          <p:cNvPr id="16" name="Text 13"/>
          <p:cNvSpPr/>
          <p:nvPr/>
        </p:nvSpPr>
        <p:spPr>
          <a:xfrm>
            <a:off x="6526054" y="5284113"/>
            <a:ext cx="272177" cy="340162"/>
          </a:xfrm>
          <a:prstGeom prst="rect">
            <a:avLst/>
          </a:prstGeom>
          <a:noFill/>
          <a:ln/>
        </p:spPr>
        <p:txBody>
          <a:bodyPr wrap="none" lIns="0" tIns="0" rIns="0" bIns="0" rtlCol="0" anchor="t"/>
          <a:lstStyle/>
          <a:p>
            <a:pPr marL="0" indent="0" algn="l">
              <a:lnSpc>
                <a:spcPts val="2100"/>
              </a:lnSpc>
              <a:buNone/>
            </a:pPr>
            <a:r>
              <a:rPr lang="en-US" sz="2000" b="1" dirty="0">
                <a:solidFill>
                  <a:srgbClr val="333F70"/>
                </a:solidFill>
                <a:latin typeface="Calibri" pitchFamily="34" charset="0"/>
                <a:ea typeface="Unbounded Bold" pitchFamily="34" charset="-122"/>
                <a:cs typeface="Unbounded Bold" pitchFamily="34" charset="-120"/>
              </a:rPr>
              <a:t>3</a:t>
            </a:r>
            <a:endParaRPr lang="en-US" sz="2100" dirty="0"/>
          </a:p>
        </p:txBody>
      </p:sp>
      <p:sp>
        <p:nvSpPr>
          <p:cNvPr id="17" name="Text 14"/>
          <p:cNvSpPr/>
          <p:nvPr/>
        </p:nvSpPr>
        <p:spPr>
          <a:xfrm>
            <a:off x="7210306" y="5112901"/>
            <a:ext cx="2268260" cy="283488"/>
          </a:xfrm>
          <a:prstGeom prst="rect">
            <a:avLst/>
          </a:prstGeom>
          <a:noFill/>
          <a:ln/>
        </p:spPr>
        <p:txBody>
          <a:bodyPr wrap="none" lIns="0" tIns="0" rIns="0" bIns="0" rtlCol="0" anchor="t"/>
          <a:lstStyle/>
          <a:p>
            <a:pPr marL="0" indent="0" algn="l">
              <a:lnSpc>
                <a:spcPts val="2200"/>
              </a:lnSpc>
              <a:buNone/>
            </a:pPr>
            <a:r>
              <a:rPr lang="en-US" sz="2000" b="1" dirty="0">
                <a:solidFill>
                  <a:srgbClr val="333F70"/>
                </a:solidFill>
                <a:latin typeface="Calibri" pitchFamily="34" charset="0"/>
                <a:ea typeface="Unbounded Bold" pitchFamily="34" charset="-122"/>
                <a:cs typeface="Unbounded Bold" pitchFamily="34" charset="-120"/>
              </a:rPr>
              <a:t>Sai Sót Dữ Liệu</a:t>
            </a:r>
            <a:endParaRPr lang="en-US" sz="1750" dirty="0"/>
          </a:p>
        </p:txBody>
      </p:sp>
      <p:sp>
        <p:nvSpPr>
          <p:cNvPr id="18" name="Text 15"/>
          <p:cNvSpPr/>
          <p:nvPr/>
        </p:nvSpPr>
        <p:spPr>
          <a:xfrm>
            <a:off x="7210306" y="5505212"/>
            <a:ext cx="6421993" cy="290274"/>
          </a:xfrm>
          <a:prstGeom prst="rect">
            <a:avLst/>
          </a:prstGeom>
          <a:noFill/>
          <a:ln/>
        </p:spPr>
        <p:txBody>
          <a:bodyPr wrap="none" lIns="0" tIns="0" rIns="0" bIns="0" rtlCol="0" anchor="t"/>
          <a:lstStyle/>
          <a:p>
            <a:pPr marL="0" indent="0" algn="l">
              <a:lnSpc>
                <a:spcPts val="2250"/>
              </a:lnSpc>
              <a:buNone/>
            </a:pPr>
            <a:r>
              <a:rPr lang="en-US" sz="2000" dirty="0">
                <a:solidFill>
                  <a:srgbClr val="333F70"/>
                </a:solidFill>
                <a:latin typeface="Calibri" pitchFamily="34" charset="0"/>
                <a:ea typeface="Open Sans" pitchFamily="34" charset="-122"/>
                <a:cs typeface="Open Sans" pitchFamily="34" charset="-120"/>
              </a:rPr>
              <a:t>Dễ phát sinh lỗi trong tính toán điện nước, hóa đơn và </a:t>
            </a:r>
            <a:r>
              <a:rPr lang="en-US" sz="2000" dirty="0" err="1">
                <a:solidFill>
                  <a:srgbClr val="333F70"/>
                </a:solidFill>
                <a:latin typeface="Calibri" pitchFamily="34" charset="0"/>
                <a:ea typeface="Open Sans" pitchFamily="34" charset="-122"/>
                <a:cs typeface="Open Sans" pitchFamily="34" charset="-120"/>
              </a:rPr>
              <a:t>thông</a:t>
            </a:r>
            <a:r>
              <a:rPr lang="en-US" sz="2000" dirty="0">
                <a:solidFill>
                  <a:srgbClr val="333F70"/>
                </a:solidFill>
                <a:latin typeface="Calibri" pitchFamily="34" charset="0"/>
                <a:ea typeface="Open Sans" pitchFamily="34" charset="-122"/>
                <a:cs typeface="Open Sans" pitchFamily="34" charset="-120"/>
              </a:rPr>
              <a:t> tin khách thuê.</a:t>
            </a:r>
            <a:endParaRPr lang="en-US" sz="1400" dirty="0"/>
          </a:p>
        </p:txBody>
      </p:sp>
      <p:sp>
        <p:nvSpPr>
          <p:cNvPr id="19" name="Shape 16"/>
          <p:cNvSpPr/>
          <p:nvPr/>
        </p:nvSpPr>
        <p:spPr>
          <a:xfrm>
            <a:off x="6280190" y="6181249"/>
            <a:ext cx="7556421" cy="1381482"/>
          </a:xfrm>
          <a:prstGeom prst="roundRect">
            <a:avLst>
              <a:gd name="adj" fmla="val 5517"/>
            </a:avLst>
          </a:prstGeom>
          <a:solidFill>
            <a:srgbClr val="FFFFFF"/>
          </a:solidFill>
          <a:ln w="22860">
            <a:solidFill>
              <a:srgbClr val="BCDBD4"/>
            </a:solidFill>
            <a:prstDash val="solid"/>
          </a:ln>
        </p:spPr>
        <p:txBody>
          <a:bodyPr/>
          <a:lstStyle/>
          <a:p>
            <a:endParaRPr lang="en-US"/>
          </a:p>
        </p:txBody>
      </p:sp>
      <p:sp>
        <p:nvSpPr>
          <p:cNvPr id="20" name="Shape 17"/>
          <p:cNvSpPr/>
          <p:nvPr/>
        </p:nvSpPr>
        <p:spPr>
          <a:xfrm>
            <a:off x="6303050" y="6204109"/>
            <a:ext cx="725805" cy="1335762"/>
          </a:xfrm>
          <a:prstGeom prst="roundRect">
            <a:avLst>
              <a:gd name="adj" fmla="val 6721"/>
            </a:avLst>
          </a:prstGeom>
          <a:solidFill>
            <a:srgbClr val="D6F5EE"/>
          </a:solidFill>
          <a:ln/>
        </p:spPr>
        <p:txBody>
          <a:bodyPr/>
          <a:lstStyle/>
          <a:p>
            <a:endParaRPr lang="en-US"/>
          </a:p>
        </p:txBody>
      </p:sp>
      <p:sp>
        <p:nvSpPr>
          <p:cNvPr id="21" name="Text 18"/>
          <p:cNvSpPr/>
          <p:nvPr/>
        </p:nvSpPr>
        <p:spPr>
          <a:xfrm>
            <a:off x="6526054" y="6701909"/>
            <a:ext cx="272177" cy="340162"/>
          </a:xfrm>
          <a:prstGeom prst="rect">
            <a:avLst/>
          </a:prstGeom>
          <a:noFill/>
          <a:ln/>
        </p:spPr>
        <p:txBody>
          <a:bodyPr wrap="none" lIns="0" tIns="0" rIns="0" bIns="0" rtlCol="0" anchor="t"/>
          <a:lstStyle/>
          <a:p>
            <a:pPr marL="0" indent="0" algn="l">
              <a:lnSpc>
                <a:spcPts val="2100"/>
              </a:lnSpc>
              <a:buNone/>
            </a:pPr>
            <a:r>
              <a:rPr lang="en-US" sz="2000" b="1" dirty="0">
                <a:solidFill>
                  <a:srgbClr val="333F70"/>
                </a:solidFill>
                <a:latin typeface="Calibri" pitchFamily="34" charset="0"/>
                <a:ea typeface="Unbounded Bold" pitchFamily="34" charset="-122"/>
                <a:cs typeface="Unbounded Bold" pitchFamily="34" charset="-120"/>
              </a:rPr>
              <a:t>4</a:t>
            </a:r>
            <a:endParaRPr lang="en-US" sz="2100" dirty="0"/>
          </a:p>
        </p:txBody>
      </p:sp>
      <p:sp>
        <p:nvSpPr>
          <p:cNvPr id="22" name="Text 19"/>
          <p:cNvSpPr/>
          <p:nvPr/>
        </p:nvSpPr>
        <p:spPr>
          <a:xfrm>
            <a:off x="7210306" y="6385560"/>
            <a:ext cx="2384227" cy="283488"/>
          </a:xfrm>
          <a:prstGeom prst="rect">
            <a:avLst/>
          </a:prstGeom>
          <a:noFill/>
          <a:ln/>
        </p:spPr>
        <p:txBody>
          <a:bodyPr wrap="none" lIns="0" tIns="0" rIns="0" bIns="0" rtlCol="0" anchor="t"/>
          <a:lstStyle/>
          <a:p>
            <a:pPr marL="0" indent="0" algn="l">
              <a:lnSpc>
                <a:spcPts val="2200"/>
              </a:lnSpc>
              <a:buNone/>
            </a:pPr>
            <a:r>
              <a:rPr lang="en-US" sz="2000" b="1" dirty="0">
                <a:solidFill>
                  <a:srgbClr val="333F70"/>
                </a:solidFill>
                <a:latin typeface="Calibri" pitchFamily="34" charset="0"/>
                <a:ea typeface="Unbounded Bold" pitchFamily="34" charset="-122"/>
                <a:cs typeface="Unbounded Bold" pitchFamily="34" charset="-120"/>
              </a:rPr>
              <a:t>Trải Nghiệm Kém</a:t>
            </a:r>
            <a:endParaRPr lang="en-US" sz="1750" dirty="0"/>
          </a:p>
        </p:txBody>
      </p:sp>
      <p:sp>
        <p:nvSpPr>
          <p:cNvPr id="23" name="Text 20"/>
          <p:cNvSpPr/>
          <p:nvPr/>
        </p:nvSpPr>
        <p:spPr>
          <a:xfrm>
            <a:off x="7210306" y="6777871"/>
            <a:ext cx="6421993" cy="580549"/>
          </a:xfrm>
          <a:prstGeom prst="rect">
            <a:avLst/>
          </a:prstGeom>
          <a:noFill/>
          <a:ln/>
        </p:spPr>
        <p:txBody>
          <a:bodyPr wrap="square" lIns="0" tIns="0" rIns="0" bIns="0" rtlCol="0" anchor="t"/>
          <a:lstStyle/>
          <a:p>
            <a:pPr marL="0" indent="0" algn="l">
              <a:lnSpc>
                <a:spcPts val="2250"/>
              </a:lnSpc>
              <a:buNone/>
            </a:pPr>
            <a:r>
              <a:rPr lang="en-US" sz="2000" dirty="0">
                <a:solidFill>
                  <a:srgbClr val="333F70"/>
                </a:solidFill>
                <a:latin typeface="Calibri" pitchFamily="34" charset="0"/>
                <a:ea typeface="Open Sans" pitchFamily="34" charset="-122"/>
                <a:cs typeface="Open Sans" pitchFamily="34" charset="-120"/>
              </a:rPr>
              <a:t>Khách thuê gặp khó khăn khi tìm kiếm phòng, theo dõi hợp đồng và thanh toán.</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9503" y="621387"/>
            <a:ext cx="13051393" cy="1409700"/>
          </a:xfrm>
          <a:prstGeom prst="rect">
            <a:avLst/>
          </a:prstGeom>
          <a:noFill/>
          <a:ln/>
        </p:spPr>
        <p:txBody>
          <a:bodyPr wrap="square" lIns="0" tIns="0" rIns="0" bIns="0" rtlCol="0" anchor="t"/>
          <a:lstStyle/>
          <a:p>
            <a:pPr marL="0" indent="0" algn="l">
              <a:lnSpc>
                <a:spcPts val="5550"/>
              </a:lnSpc>
              <a:buNone/>
            </a:pPr>
            <a:r>
              <a:rPr lang="en-US" sz="2000" b="1" dirty="0">
                <a:solidFill>
                  <a:srgbClr val="333F70"/>
                </a:solidFill>
                <a:latin typeface="Calibri" pitchFamily="34" charset="0"/>
                <a:ea typeface="Unbounded Bold" pitchFamily="34" charset="-122"/>
                <a:cs typeface="Unbounded Bold" pitchFamily="34" charset="-120"/>
              </a:rPr>
              <a:t>Mục Tiêu Của Hệ Thống Quản Lý Phòng Trọ</a:t>
            </a:r>
            <a:endParaRPr lang="en-US" sz="4400" dirty="0"/>
          </a:p>
        </p:txBody>
      </p:sp>
      <p:pic>
        <p:nvPicPr>
          <p:cNvPr id="3" name="Image 0" descr="preencoded.png"/>
          <p:cNvPicPr>
            <a:picLocks noChangeAspect="1"/>
          </p:cNvPicPr>
          <p:nvPr/>
        </p:nvPicPr>
        <p:blipFill>
          <a:blip r:embed="rId3"/>
          <a:stretch>
            <a:fillRect/>
          </a:stretch>
        </p:blipFill>
        <p:spPr>
          <a:xfrm>
            <a:off x="789503" y="2482215"/>
            <a:ext cx="6525697" cy="902256"/>
          </a:xfrm>
          <a:prstGeom prst="rect">
            <a:avLst/>
          </a:prstGeom>
        </p:spPr>
      </p:pic>
      <p:sp>
        <p:nvSpPr>
          <p:cNvPr id="4" name="Text 1"/>
          <p:cNvSpPr/>
          <p:nvPr/>
        </p:nvSpPr>
        <p:spPr>
          <a:xfrm>
            <a:off x="1015008" y="3609975"/>
            <a:ext cx="3749278" cy="352425"/>
          </a:xfrm>
          <a:prstGeom prst="rect">
            <a:avLst/>
          </a:prstGeom>
          <a:noFill/>
          <a:ln/>
        </p:spPr>
        <p:txBody>
          <a:bodyPr wrap="non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Tự Động Hóa Quản Lý</a:t>
            </a:r>
            <a:endParaRPr lang="en-US" sz="2200" dirty="0"/>
          </a:p>
        </p:txBody>
      </p:sp>
      <p:sp>
        <p:nvSpPr>
          <p:cNvPr id="5" name="Text 2"/>
          <p:cNvSpPr/>
          <p:nvPr/>
        </p:nvSpPr>
        <p:spPr>
          <a:xfrm>
            <a:off x="1015008" y="4097655"/>
            <a:ext cx="6074688" cy="721995"/>
          </a:xfrm>
          <a:prstGeom prst="rect">
            <a:avLst/>
          </a:prstGeom>
          <a:noFill/>
          <a:ln/>
        </p:spPr>
        <p:txBody>
          <a:bodyPr wrap="square" lIns="0" tIns="0" rIns="0" bIns="0" rtlCol="0" anchor="t"/>
          <a:lstStyle/>
          <a:p>
            <a:pPr marL="0" indent="0" algn="l">
              <a:lnSpc>
                <a:spcPts val="2800"/>
              </a:lnSpc>
              <a:buNone/>
            </a:pPr>
            <a:r>
              <a:rPr lang="en-US" sz="2000" dirty="0">
                <a:solidFill>
                  <a:srgbClr val="333F70"/>
                </a:solidFill>
                <a:latin typeface="Calibri" pitchFamily="34" charset="0"/>
                <a:ea typeface="Open Sans" pitchFamily="34" charset="-122"/>
                <a:cs typeface="Open Sans" pitchFamily="34" charset="-120"/>
              </a:rPr>
              <a:t>Từ thông tin phòng, khách thuê đến hợp đồng và hóa đơn, mọi thứ đều được xử lý tự động.</a:t>
            </a:r>
            <a:endParaRPr lang="en-US" sz="1750" dirty="0"/>
          </a:p>
        </p:txBody>
      </p:sp>
      <p:pic>
        <p:nvPicPr>
          <p:cNvPr id="6" name="Image 1" descr="preencoded.png"/>
          <p:cNvPicPr>
            <a:picLocks noChangeAspect="1"/>
          </p:cNvPicPr>
          <p:nvPr/>
        </p:nvPicPr>
        <p:blipFill>
          <a:blip r:embed="rId4"/>
          <a:stretch>
            <a:fillRect/>
          </a:stretch>
        </p:blipFill>
        <p:spPr>
          <a:xfrm>
            <a:off x="7315200" y="2482215"/>
            <a:ext cx="6525697" cy="902256"/>
          </a:xfrm>
          <a:prstGeom prst="rect">
            <a:avLst/>
          </a:prstGeom>
        </p:spPr>
      </p:pic>
      <p:sp>
        <p:nvSpPr>
          <p:cNvPr id="7" name="Text 3"/>
          <p:cNvSpPr/>
          <p:nvPr/>
        </p:nvSpPr>
        <p:spPr>
          <a:xfrm>
            <a:off x="7540704" y="3609975"/>
            <a:ext cx="3677126" cy="352425"/>
          </a:xfrm>
          <a:prstGeom prst="rect">
            <a:avLst/>
          </a:prstGeom>
          <a:noFill/>
          <a:ln/>
        </p:spPr>
        <p:txBody>
          <a:bodyPr wrap="non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Nâng Cao Minh Bạch</a:t>
            </a:r>
            <a:endParaRPr lang="en-US" sz="2200" dirty="0"/>
          </a:p>
        </p:txBody>
      </p:sp>
      <p:sp>
        <p:nvSpPr>
          <p:cNvPr id="8" name="Text 4"/>
          <p:cNvSpPr/>
          <p:nvPr/>
        </p:nvSpPr>
        <p:spPr>
          <a:xfrm>
            <a:off x="7540704" y="4097655"/>
            <a:ext cx="6074688" cy="721995"/>
          </a:xfrm>
          <a:prstGeom prst="rect">
            <a:avLst/>
          </a:prstGeom>
          <a:noFill/>
          <a:ln/>
        </p:spPr>
        <p:txBody>
          <a:bodyPr wrap="square" lIns="0" tIns="0" rIns="0" bIns="0" rtlCol="0" anchor="t"/>
          <a:lstStyle/>
          <a:p>
            <a:pPr marL="0" indent="0" algn="l">
              <a:lnSpc>
                <a:spcPts val="2800"/>
              </a:lnSpc>
              <a:buNone/>
            </a:pPr>
            <a:r>
              <a:rPr lang="en-US" sz="2000" dirty="0">
                <a:solidFill>
                  <a:srgbClr val="333F70"/>
                </a:solidFill>
                <a:latin typeface="Calibri" pitchFamily="34" charset="0"/>
                <a:ea typeface="Open Sans" pitchFamily="34" charset="-122"/>
                <a:cs typeface="Open Sans" pitchFamily="34" charset="-120"/>
              </a:rPr>
              <a:t>Cung cấp thông tin rõ ràng, dễ truy cập cho cả chủ trọ và khách thuê.</a:t>
            </a:r>
            <a:endParaRPr lang="en-US" sz="1750" dirty="0"/>
          </a:p>
        </p:txBody>
      </p:sp>
      <p:pic>
        <p:nvPicPr>
          <p:cNvPr id="9" name="Image 2" descr="preencoded.png"/>
          <p:cNvPicPr>
            <a:picLocks noChangeAspect="1"/>
          </p:cNvPicPr>
          <p:nvPr/>
        </p:nvPicPr>
        <p:blipFill>
          <a:blip r:embed="rId5"/>
          <a:stretch>
            <a:fillRect/>
          </a:stretch>
        </p:blipFill>
        <p:spPr>
          <a:xfrm>
            <a:off x="789503" y="5045154"/>
            <a:ext cx="6525697" cy="902256"/>
          </a:xfrm>
          <a:prstGeom prst="rect">
            <a:avLst/>
          </a:prstGeom>
        </p:spPr>
      </p:pic>
      <p:sp>
        <p:nvSpPr>
          <p:cNvPr id="10" name="Text 5"/>
          <p:cNvSpPr/>
          <p:nvPr/>
        </p:nvSpPr>
        <p:spPr>
          <a:xfrm>
            <a:off x="1015008" y="6172914"/>
            <a:ext cx="3362206" cy="352425"/>
          </a:xfrm>
          <a:prstGeom prst="rect">
            <a:avLst/>
          </a:prstGeom>
          <a:noFill/>
          <a:ln/>
        </p:spPr>
        <p:txBody>
          <a:bodyPr wrap="non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Tiết Kiệm Thời Gian</a:t>
            </a:r>
            <a:endParaRPr lang="en-US" sz="2200" dirty="0"/>
          </a:p>
        </p:txBody>
      </p:sp>
      <p:sp>
        <p:nvSpPr>
          <p:cNvPr id="11" name="Text 6"/>
          <p:cNvSpPr/>
          <p:nvPr/>
        </p:nvSpPr>
        <p:spPr>
          <a:xfrm>
            <a:off x="1015008" y="6660594"/>
            <a:ext cx="6074688" cy="721995"/>
          </a:xfrm>
          <a:prstGeom prst="rect">
            <a:avLst/>
          </a:prstGeom>
          <a:noFill/>
          <a:ln/>
        </p:spPr>
        <p:txBody>
          <a:bodyPr wrap="square" lIns="0" tIns="0" rIns="0" bIns="0" rtlCol="0" anchor="t"/>
          <a:lstStyle/>
          <a:p>
            <a:pPr marL="0" indent="0" algn="l">
              <a:lnSpc>
                <a:spcPts val="2800"/>
              </a:lnSpc>
              <a:buNone/>
            </a:pPr>
            <a:r>
              <a:rPr lang="en-US" sz="2000" dirty="0">
                <a:solidFill>
                  <a:srgbClr val="333F70"/>
                </a:solidFill>
                <a:latin typeface="Calibri" pitchFamily="34" charset="0"/>
                <a:ea typeface="Open Sans" pitchFamily="34" charset="-122"/>
                <a:cs typeface="Open Sans" pitchFamily="34" charset="-120"/>
              </a:rPr>
              <a:t>Giảm gánh nặng công việc hành chính, giúp chủ trọ tập trung vào các nhiệm vụ quan trọng hơn.</a:t>
            </a:r>
            <a:endParaRPr lang="en-US" sz="1750" dirty="0"/>
          </a:p>
        </p:txBody>
      </p:sp>
      <p:pic>
        <p:nvPicPr>
          <p:cNvPr id="12" name="Image 3" descr="preencoded.png"/>
          <p:cNvPicPr>
            <a:picLocks noChangeAspect="1"/>
          </p:cNvPicPr>
          <p:nvPr/>
        </p:nvPicPr>
        <p:blipFill>
          <a:blip r:embed="rId6"/>
          <a:stretch>
            <a:fillRect/>
          </a:stretch>
        </p:blipFill>
        <p:spPr>
          <a:xfrm>
            <a:off x="7315200" y="5045154"/>
            <a:ext cx="6525697" cy="902256"/>
          </a:xfrm>
          <a:prstGeom prst="rect">
            <a:avLst/>
          </a:prstGeom>
        </p:spPr>
      </p:pic>
      <p:sp>
        <p:nvSpPr>
          <p:cNvPr id="13" name="Text 7"/>
          <p:cNvSpPr/>
          <p:nvPr/>
        </p:nvSpPr>
        <p:spPr>
          <a:xfrm>
            <a:off x="7540704" y="6172914"/>
            <a:ext cx="5277922" cy="352425"/>
          </a:xfrm>
          <a:prstGeom prst="rect">
            <a:avLst/>
          </a:prstGeom>
          <a:noFill/>
          <a:ln/>
        </p:spPr>
        <p:txBody>
          <a:bodyPr wrap="non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Tăng Trải Nghiệm Khách Hàng</a:t>
            </a:r>
            <a:endParaRPr lang="en-US" sz="2200" dirty="0"/>
          </a:p>
        </p:txBody>
      </p:sp>
      <p:sp>
        <p:nvSpPr>
          <p:cNvPr id="14" name="Text 8"/>
          <p:cNvSpPr/>
          <p:nvPr/>
        </p:nvSpPr>
        <p:spPr>
          <a:xfrm>
            <a:off x="7540704" y="6660594"/>
            <a:ext cx="6074688" cy="721995"/>
          </a:xfrm>
          <a:prstGeom prst="rect">
            <a:avLst/>
          </a:prstGeom>
          <a:noFill/>
          <a:ln/>
        </p:spPr>
        <p:txBody>
          <a:bodyPr wrap="square" lIns="0" tIns="0" rIns="0" bIns="0" rtlCol="0" anchor="t"/>
          <a:lstStyle/>
          <a:p>
            <a:pPr marL="0" indent="0" algn="l">
              <a:lnSpc>
                <a:spcPts val="2800"/>
              </a:lnSpc>
              <a:buNone/>
            </a:pPr>
            <a:r>
              <a:rPr lang="en-US" sz="2000" dirty="0">
                <a:solidFill>
                  <a:srgbClr val="333F70"/>
                </a:solidFill>
                <a:latin typeface="Calibri" pitchFamily="34" charset="0"/>
                <a:ea typeface="Open Sans" pitchFamily="34" charset="-122"/>
                <a:cs typeface="Open Sans" pitchFamily="34" charset="-120"/>
              </a:rPr>
              <a:t>Cung cấp giao diện trực quan, tiện lợi cho khách thuê đăng ký, thanh toán và phản hồi.</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1638" y="566976"/>
            <a:ext cx="9592032" cy="644366"/>
          </a:xfrm>
          <a:prstGeom prst="rect">
            <a:avLst/>
          </a:prstGeom>
          <a:noFill/>
          <a:ln/>
        </p:spPr>
        <p:txBody>
          <a:bodyPr wrap="none" lIns="0" tIns="0" rIns="0" bIns="0" rtlCol="0" anchor="t"/>
          <a:lstStyle/>
          <a:p>
            <a:pPr marL="0" indent="0" algn="l">
              <a:lnSpc>
                <a:spcPts val="5050"/>
              </a:lnSpc>
              <a:buNone/>
            </a:pPr>
            <a:r>
              <a:rPr lang="en-US" sz="2000" b="1" dirty="0">
                <a:solidFill>
                  <a:srgbClr val="333F70"/>
                </a:solidFill>
                <a:latin typeface="Calibri" pitchFamily="34" charset="0"/>
                <a:ea typeface="Unbounded Bold" pitchFamily="34" charset="-122"/>
                <a:cs typeface="Unbounded Bold" pitchFamily="34" charset="-120"/>
              </a:rPr>
              <a:t>Đối Tượng Tham Gia Hệ Thống</a:t>
            </a:r>
            <a:endParaRPr lang="en-US" sz="4050" dirty="0"/>
          </a:p>
        </p:txBody>
      </p:sp>
      <p:pic>
        <p:nvPicPr>
          <p:cNvPr id="3" name="Image 0"/>
          <p:cNvPicPr>
            <a:picLocks noChangeAspect="1"/>
          </p:cNvPicPr>
          <p:nvPr/>
        </p:nvPicPr>
        <p:blipFill>
          <a:blip r:embed="rId3"/>
          <a:srcRect/>
          <a:stretch/>
        </p:blipFill>
        <p:spPr>
          <a:xfrm>
            <a:off x="721638" y="1873406"/>
            <a:ext cx="6342102" cy="4226311"/>
          </a:xfrm>
          <a:prstGeom prst="rect">
            <a:avLst/>
          </a:prstGeom>
        </p:spPr>
      </p:pic>
      <p:sp>
        <p:nvSpPr>
          <p:cNvPr id="4" name="Text 1"/>
          <p:cNvSpPr/>
          <p:nvPr/>
        </p:nvSpPr>
        <p:spPr>
          <a:xfrm>
            <a:off x="7574280" y="1726644"/>
            <a:ext cx="5066586" cy="515541"/>
          </a:xfrm>
          <a:prstGeom prst="rect">
            <a:avLst/>
          </a:prstGeom>
          <a:noFill/>
          <a:ln/>
        </p:spPr>
        <p:txBody>
          <a:bodyPr wrap="none" lIns="0" tIns="0" rIns="0" bIns="0" rtlCol="0" anchor="t"/>
          <a:lstStyle/>
          <a:p>
            <a:pPr marL="0" indent="0" algn="l">
              <a:lnSpc>
                <a:spcPts val="4050"/>
              </a:lnSpc>
              <a:buNone/>
            </a:pPr>
            <a:r>
              <a:rPr lang="en-US" sz="2000" b="1" dirty="0">
                <a:solidFill>
                  <a:srgbClr val="333F70"/>
                </a:solidFill>
                <a:latin typeface="Calibri" pitchFamily="34" charset="0"/>
                <a:ea typeface="Unbounded Bold" pitchFamily="34" charset="-122"/>
                <a:cs typeface="Unbounded Bold" pitchFamily="34" charset="-120"/>
              </a:rPr>
              <a:t>1. Khách Thuê (User)</a:t>
            </a:r>
            <a:endParaRPr lang="en-US" sz="3200" dirty="0"/>
          </a:p>
        </p:txBody>
      </p:sp>
      <p:sp>
        <p:nvSpPr>
          <p:cNvPr id="5" name="Text 2"/>
          <p:cNvSpPr/>
          <p:nvPr/>
        </p:nvSpPr>
        <p:spPr>
          <a:xfrm>
            <a:off x="7574280" y="2448282"/>
            <a:ext cx="6342102" cy="659844"/>
          </a:xfrm>
          <a:prstGeom prst="rect">
            <a:avLst/>
          </a:prstGeom>
          <a:noFill/>
          <a:ln/>
        </p:spPr>
        <p:txBody>
          <a:bodyPr wrap="square" lIns="0" tIns="0" rIns="0" bIns="0" rtlCol="0" anchor="t"/>
          <a:lstStyle/>
          <a:p>
            <a:pPr marL="0" indent="0" algn="l">
              <a:lnSpc>
                <a:spcPts val="2550"/>
              </a:lnSpc>
              <a:buNone/>
            </a:pPr>
            <a:r>
              <a:rPr lang="en-US" sz="2000" dirty="0">
                <a:solidFill>
                  <a:srgbClr val="333F70"/>
                </a:solidFill>
                <a:latin typeface="Calibri" pitchFamily="34" charset="0"/>
                <a:ea typeface="Open Sans" pitchFamily="34" charset="-122"/>
                <a:cs typeface="Open Sans" pitchFamily="34" charset="-120"/>
              </a:rPr>
              <a:t>Là người có nhu cầu tìm phòng hoặc đang thuê phòng, với các quyền hạn:</a:t>
            </a:r>
            <a:endParaRPr lang="en-US" sz="1600" dirty="0"/>
          </a:p>
        </p:txBody>
      </p:sp>
      <p:sp>
        <p:nvSpPr>
          <p:cNvPr id="6" name="Text 3"/>
          <p:cNvSpPr/>
          <p:nvPr/>
        </p:nvSpPr>
        <p:spPr>
          <a:xfrm>
            <a:off x="7574280" y="3293626"/>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2000" dirty="0">
                <a:solidFill>
                  <a:srgbClr val="333F70"/>
                </a:solidFill>
                <a:latin typeface="Calibri" pitchFamily="34" charset="0"/>
                <a:ea typeface="Open Sans" pitchFamily="34" charset="-122"/>
                <a:cs typeface="Open Sans" pitchFamily="34" charset="-120"/>
              </a:rPr>
              <a:t>Xem thông tin phòng trống &amp; chi tiết phòng.</a:t>
            </a:r>
            <a:endParaRPr lang="en-US" sz="1600" dirty="0"/>
          </a:p>
        </p:txBody>
      </p:sp>
      <p:sp>
        <p:nvSpPr>
          <p:cNvPr id="7" name="Text 4"/>
          <p:cNvSpPr/>
          <p:nvPr/>
        </p:nvSpPr>
        <p:spPr>
          <a:xfrm>
            <a:off x="7574280" y="3695700"/>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2000" dirty="0">
                <a:solidFill>
                  <a:srgbClr val="333F70"/>
                </a:solidFill>
                <a:latin typeface="Calibri" pitchFamily="34" charset="0"/>
                <a:ea typeface="Open Sans" pitchFamily="34" charset="-122"/>
                <a:cs typeface="Open Sans" pitchFamily="34" charset="-120"/>
              </a:rPr>
              <a:t>Đăng ký thuê phòng online.</a:t>
            </a:r>
            <a:endParaRPr lang="en-US" sz="1600" dirty="0"/>
          </a:p>
        </p:txBody>
      </p:sp>
      <p:sp>
        <p:nvSpPr>
          <p:cNvPr id="8" name="Text 5"/>
          <p:cNvSpPr/>
          <p:nvPr/>
        </p:nvSpPr>
        <p:spPr>
          <a:xfrm>
            <a:off x="7574280" y="4097774"/>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2000" dirty="0">
                <a:solidFill>
                  <a:srgbClr val="333F70"/>
                </a:solidFill>
                <a:latin typeface="Calibri" pitchFamily="34" charset="0"/>
                <a:ea typeface="Open Sans" pitchFamily="34" charset="-122"/>
                <a:cs typeface="Open Sans" pitchFamily="34" charset="-120"/>
              </a:rPr>
              <a:t>Xem hóa đơn &amp; thanh toán trực tuyến.</a:t>
            </a:r>
            <a:endParaRPr lang="en-US" sz="1600" dirty="0"/>
          </a:p>
        </p:txBody>
      </p:sp>
      <p:sp>
        <p:nvSpPr>
          <p:cNvPr id="9" name="Text 6"/>
          <p:cNvSpPr/>
          <p:nvPr/>
        </p:nvSpPr>
        <p:spPr>
          <a:xfrm>
            <a:off x="7574280" y="4499848"/>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2000" dirty="0">
                <a:solidFill>
                  <a:srgbClr val="333F70"/>
                </a:solidFill>
                <a:latin typeface="Calibri" pitchFamily="34" charset="0"/>
                <a:ea typeface="Open Sans" pitchFamily="34" charset="-122"/>
                <a:cs typeface="Open Sans" pitchFamily="34" charset="-120"/>
              </a:rPr>
              <a:t>Gửi yêu cầu sửa chữa / phản ánh.</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21638" y="566976"/>
            <a:ext cx="9592032" cy="644366"/>
          </a:xfrm>
          <a:prstGeom prst="rect">
            <a:avLst/>
          </a:prstGeom>
          <a:noFill/>
          <a:ln/>
        </p:spPr>
        <p:txBody>
          <a:bodyPr wrap="none" lIns="0" tIns="0" rIns="0" bIns="0" rtlCol="0" anchor="t"/>
          <a:lstStyle/>
          <a:p>
            <a:pPr marL="0" indent="0" algn="l">
              <a:lnSpc>
                <a:spcPts val="5050"/>
              </a:lnSpc>
              <a:buNone/>
            </a:pPr>
            <a:r>
              <a:rPr lang="en-US" sz="2000" b="1" dirty="0">
                <a:solidFill>
                  <a:srgbClr val="333F70"/>
                </a:solidFill>
                <a:latin typeface="Calibri" pitchFamily="34" charset="0"/>
                <a:ea typeface="Unbounded Bold" pitchFamily="34" charset="-122"/>
                <a:cs typeface="Unbounded Bold" pitchFamily="34" charset="-120"/>
              </a:rPr>
              <a:t>Đối Tượng Tham Gia Hệ Thống</a:t>
            </a:r>
            <a:endParaRPr lang="en-US" sz="4050" dirty="0"/>
          </a:p>
        </p:txBody>
      </p:sp>
      <p:sp>
        <p:nvSpPr>
          <p:cNvPr id="3" name="Text 1"/>
          <p:cNvSpPr/>
          <p:nvPr/>
        </p:nvSpPr>
        <p:spPr>
          <a:xfrm>
            <a:off x="721638" y="1726644"/>
            <a:ext cx="6342102" cy="1031081"/>
          </a:xfrm>
          <a:prstGeom prst="rect">
            <a:avLst/>
          </a:prstGeom>
          <a:noFill/>
          <a:ln/>
        </p:spPr>
        <p:txBody>
          <a:bodyPr wrap="square" lIns="0" tIns="0" rIns="0" bIns="0" rtlCol="0" anchor="t"/>
          <a:lstStyle/>
          <a:p>
            <a:pPr marL="0" indent="0" algn="l">
              <a:lnSpc>
                <a:spcPts val="4050"/>
              </a:lnSpc>
              <a:buNone/>
            </a:pPr>
            <a:r>
              <a:rPr lang="en-US" sz="2000" b="1" dirty="0">
                <a:solidFill>
                  <a:srgbClr val="333F70"/>
                </a:solidFill>
                <a:latin typeface="Calibri" pitchFamily="34" charset="0"/>
                <a:ea typeface="Unbounded Bold" pitchFamily="34" charset="-122"/>
                <a:cs typeface="Unbounded Bold" pitchFamily="34" charset="-120"/>
              </a:rPr>
              <a:t>2. Quản Trị Viên (Admin/Chủ Trọ)</a:t>
            </a:r>
            <a:endParaRPr lang="en-US" sz="3200" dirty="0"/>
          </a:p>
        </p:txBody>
      </p:sp>
      <p:sp>
        <p:nvSpPr>
          <p:cNvPr id="4" name="Text 2"/>
          <p:cNvSpPr/>
          <p:nvPr/>
        </p:nvSpPr>
        <p:spPr>
          <a:xfrm>
            <a:off x="721638" y="2963823"/>
            <a:ext cx="6342102" cy="329922"/>
          </a:xfrm>
          <a:prstGeom prst="rect">
            <a:avLst/>
          </a:prstGeom>
          <a:noFill/>
          <a:ln/>
        </p:spPr>
        <p:txBody>
          <a:bodyPr wrap="none" lIns="0" tIns="0" rIns="0" bIns="0" rtlCol="0" anchor="t"/>
          <a:lstStyle/>
          <a:p>
            <a:pPr marL="0" indent="0" algn="l">
              <a:lnSpc>
                <a:spcPts val="2550"/>
              </a:lnSpc>
              <a:buNone/>
            </a:pPr>
            <a:r>
              <a:rPr lang="en-US" sz="2000" dirty="0">
                <a:solidFill>
                  <a:srgbClr val="333F70"/>
                </a:solidFill>
                <a:latin typeface="Calibri" pitchFamily="34" charset="0"/>
                <a:ea typeface="Open Sans" pitchFamily="34" charset="-122"/>
                <a:cs typeface="Open Sans" pitchFamily="34" charset="-120"/>
              </a:rPr>
              <a:t>Là người quản lý toàn bộ hệ thống, với các quyền hạn:</a:t>
            </a:r>
            <a:endParaRPr lang="en-US" sz="1600" dirty="0"/>
          </a:p>
        </p:txBody>
      </p:sp>
      <p:sp>
        <p:nvSpPr>
          <p:cNvPr id="5" name="Text 3"/>
          <p:cNvSpPr/>
          <p:nvPr/>
        </p:nvSpPr>
        <p:spPr>
          <a:xfrm>
            <a:off x="721638" y="3479244"/>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2000" dirty="0">
                <a:solidFill>
                  <a:srgbClr val="333F70"/>
                </a:solidFill>
                <a:latin typeface="Calibri" pitchFamily="34" charset="0"/>
                <a:ea typeface="Open Sans" pitchFamily="34" charset="-122"/>
                <a:cs typeface="Open Sans" pitchFamily="34" charset="-120"/>
              </a:rPr>
              <a:t>Quản lý phòng, khách thuê, hợp đồng.</a:t>
            </a:r>
            <a:endParaRPr lang="en-US" sz="1600" dirty="0"/>
          </a:p>
        </p:txBody>
      </p:sp>
      <p:sp>
        <p:nvSpPr>
          <p:cNvPr id="6" name="Text 4"/>
          <p:cNvSpPr/>
          <p:nvPr/>
        </p:nvSpPr>
        <p:spPr>
          <a:xfrm>
            <a:off x="721638" y="3881318"/>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2000" dirty="0">
                <a:solidFill>
                  <a:srgbClr val="333F70"/>
                </a:solidFill>
                <a:latin typeface="Calibri" pitchFamily="34" charset="0"/>
                <a:ea typeface="Open Sans" pitchFamily="34" charset="-122"/>
                <a:cs typeface="Open Sans" pitchFamily="34" charset="-120"/>
              </a:rPr>
              <a:t>Nhập số điện nước &amp; tạo hóa đơn tự động.</a:t>
            </a:r>
            <a:endParaRPr lang="en-US" sz="1600" dirty="0"/>
          </a:p>
        </p:txBody>
      </p:sp>
      <p:sp>
        <p:nvSpPr>
          <p:cNvPr id="7" name="Text 5"/>
          <p:cNvSpPr/>
          <p:nvPr/>
        </p:nvSpPr>
        <p:spPr>
          <a:xfrm>
            <a:off x="721638" y="4283393"/>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2000" dirty="0">
                <a:solidFill>
                  <a:srgbClr val="333F70"/>
                </a:solidFill>
                <a:latin typeface="Calibri" pitchFamily="34" charset="0"/>
                <a:ea typeface="Open Sans" pitchFamily="34" charset="-122"/>
                <a:cs typeface="Open Sans" pitchFamily="34" charset="-120"/>
              </a:rPr>
              <a:t>Duyệt yêu cầu sửa chữa, xử lý phản ánh.</a:t>
            </a:r>
            <a:endParaRPr lang="en-US" sz="1600" dirty="0"/>
          </a:p>
        </p:txBody>
      </p:sp>
      <p:sp>
        <p:nvSpPr>
          <p:cNvPr id="8" name="Text 6"/>
          <p:cNvSpPr/>
          <p:nvPr/>
        </p:nvSpPr>
        <p:spPr>
          <a:xfrm>
            <a:off x="721638" y="4685467"/>
            <a:ext cx="6342102" cy="329922"/>
          </a:xfrm>
          <a:prstGeom prst="rect">
            <a:avLst/>
          </a:prstGeom>
          <a:noFill/>
          <a:ln/>
        </p:spPr>
        <p:txBody>
          <a:bodyPr wrap="none" lIns="0" tIns="0" rIns="0" bIns="0" rtlCol="0" anchor="t"/>
          <a:lstStyle/>
          <a:p>
            <a:pPr marL="342900" indent="-342900" algn="l">
              <a:lnSpc>
                <a:spcPts val="2550"/>
              </a:lnSpc>
              <a:buSzPct val="100000"/>
              <a:buChar char="•"/>
            </a:pPr>
            <a:r>
              <a:rPr lang="en-US" sz="2000" dirty="0">
                <a:solidFill>
                  <a:srgbClr val="333F70"/>
                </a:solidFill>
                <a:latin typeface="Calibri" pitchFamily="34" charset="0"/>
                <a:ea typeface="Open Sans" pitchFamily="34" charset="-122"/>
                <a:cs typeface="Open Sans" pitchFamily="34" charset="-120"/>
              </a:rPr>
              <a:t>Thống kê tình trạng nhà trọ &amp; doanh thu.</a:t>
            </a:r>
            <a:endParaRPr lang="en-US" sz="1600" dirty="0"/>
          </a:p>
        </p:txBody>
      </p:sp>
      <p:pic>
        <p:nvPicPr>
          <p:cNvPr id="9" name="Image 0"/>
          <p:cNvPicPr>
            <a:picLocks noChangeAspect="1"/>
          </p:cNvPicPr>
          <p:nvPr/>
        </p:nvPicPr>
        <p:blipFill>
          <a:blip r:embed="rId3"/>
          <a:srcRect/>
          <a:stretch/>
        </p:blipFill>
        <p:spPr>
          <a:xfrm>
            <a:off x="7170234" y="2152186"/>
            <a:ext cx="6746148" cy="439096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441252"/>
            <a:ext cx="12729805" cy="708779"/>
          </a:xfrm>
          <a:prstGeom prst="rect">
            <a:avLst/>
          </a:prstGeom>
          <a:noFill/>
          <a:ln/>
        </p:spPr>
        <p:txBody>
          <a:bodyPr wrap="none" lIns="0" tIns="0" rIns="0" bIns="0" rtlCol="0" anchor="t"/>
          <a:lstStyle/>
          <a:p>
            <a:pPr marL="0" indent="0" algn="l">
              <a:lnSpc>
                <a:spcPts val="5550"/>
              </a:lnSpc>
              <a:buNone/>
            </a:pPr>
            <a:r>
              <a:rPr lang="en-US" sz="2000" b="1" dirty="0">
                <a:solidFill>
                  <a:srgbClr val="333F70"/>
                </a:solidFill>
                <a:latin typeface="Calibri" pitchFamily="34" charset="0"/>
                <a:ea typeface="Unbounded Bold" pitchFamily="34" charset="-122"/>
                <a:cs typeface="Unbounded Bold" pitchFamily="34" charset="-120"/>
              </a:rPr>
              <a:t>Các Chức Năng Chính Của Hệ Thống</a:t>
            </a:r>
            <a:endParaRPr lang="en-US" sz="4450" dirty="0"/>
          </a:p>
        </p:txBody>
      </p:sp>
      <p:sp>
        <p:nvSpPr>
          <p:cNvPr id="3" name="Text 1"/>
          <p:cNvSpPr/>
          <p:nvPr/>
        </p:nvSpPr>
        <p:spPr>
          <a:xfrm>
            <a:off x="793790" y="2603659"/>
            <a:ext cx="13042821" cy="362903"/>
          </a:xfrm>
          <a:prstGeom prst="rect">
            <a:avLst/>
          </a:prstGeom>
          <a:noFill/>
          <a:ln/>
        </p:spPr>
        <p:txBody>
          <a:bodyPr wrap="none" lIns="0" tIns="0" rIns="0" bIns="0" rtlCol="0" anchor="t"/>
          <a:lstStyle/>
          <a:p>
            <a:pPr marL="0" indent="0" algn="l">
              <a:lnSpc>
                <a:spcPts val="2850"/>
              </a:lnSpc>
              <a:buNone/>
            </a:pPr>
            <a:r>
              <a:rPr lang="en-US" sz="2000" dirty="0">
                <a:solidFill>
                  <a:srgbClr val="333F70"/>
                </a:solidFill>
                <a:latin typeface="Calibri" pitchFamily="34" charset="0"/>
                <a:ea typeface="Open Sans" pitchFamily="34" charset="-122"/>
                <a:cs typeface="Open Sans" pitchFamily="34" charset="-120"/>
              </a:rPr>
              <a:t>Hệ thống được thiết kế với các nhóm chức năng toàn diện, đáp ứng mọi nhu cầu quản lý:</a:t>
            </a:r>
            <a:endParaRPr lang="en-US" sz="1750" dirty="0"/>
          </a:p>
        </p:txBody>
      </p:sp>
      <p:pic>
        <p:nvPicPr>
          <p:cNvPr id="4" name="Image 0"/>
          <p:cNvPicPr>
            <a:picLocks noChangeAspect="1"/>
          </p:cNvPicPr>
          <p:nvPr/>
        </p:nvPicPr>
        <p:blipFill>
          <a:blip r:embed="rId3"/>
          <a:srcRect/>
          <a:stretch/>
        </p:blipFill>
        <p:spPr>
          <a:xfrm>
            <a:off x="793790" y="3548025"/>
            <a:ext cx="1341120" cy="688493"/>
          </a:xfrm>
          <a:prstGeom prst="rect">
            <a:avLst/>
          </a:prstGeom>
        </p:spPr>
      </p:pic>
      <p:sp>
        <p:nvSpPr>
          <p:cNvPr id="5" name="Text 2"/>
          <p:cNvSpPr/>
          <p:nvPr/>
        </p:nvSpPr>
        <p:spPr>
          <a:xfrm>
            <a:off x="793790" y="4846320"/>
            <a:ext cx="2835235" cy="354330"/>
          </a:xfrm>
          <a:prstGeom prst="rect">
            <a:avLst/>
          </a:prstGeom>
          <a:noFill/>
          <a:ln/>
        </p:spPr>
        <p:txBody>
          <a:bodyPr wrap="non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Quản Lý Phòng</a:t>
            </a:r>
            <a:endParaRPr lang="en-US" sz="2200" dirty="0"/>
          </a:p>
        </p:txBody>
      </p:sp>
      <p:sp>
        <p:nvSpPr>
          <p:cNvPr id="6" name="Text 3"/>
          <p:cNvSpPr/>
          <p:nvPr/>
        </p:nvSpPr>
        <p:spPr>
          <a:xfrm>
            <a:off x="793790" y="5336738"/>
            <a:ext cx="3048000" cy="1451610"/>
          </a:xfrm>
          <a:prstGeom prst="rect">
            <a:avLst/>
          </a:prstGeom>
          <a:noFill/>
          <a:ln/>
        </p:spPr>
        <p:txBody>
          <a:bodyPr wrap="square" lIns="0" tIns="0" rIns="0" bIns="0" rtlCol="0" anchor="t"/>
          <a:lstStyle/>
          <a:p>
            <a:pPr marL="0" indent="0" algn="l">
              <a:lnSpc>
                <a:spcPts val="2850"/>
              </a:lnSpc>
              <a:buNone/>
            </a:pPr>
            <a:r>
              <a:rPr lang="en-US" sz="2000" dirty="0">
                <a:solidFill>
                  <a:srgbClr val="333F70"/>
                </a:solidFill>
                <a:latin typeface="Calibri" pitchFamily="34" charset="0"/>
                <a:ea typeface="Open Sans" pitchFamily="34" charset="-122"/>
                <a:cs typeface="Open Sans" pitchFamily="34" charset="-120"/>
              </a:rPr>
              <a:t>Thêm, sửa, xóa phòng, cập nhật trạng thái (trống, đã thuê, sửa chữa), quản lý giá và tiện ích.</a:t>
            </a:r>
            <a:endParaRPr lang="en-US" sz="1750" dirty="0"/>
          </a:p>
        </p:txBody>
      </p:sp>
      <p:pic>
        <p:nvPicPr>
          <p:cNvPr id="7" name="Image 1"/>
          <p:cNvPicPr>
            <a:picLocks noChangeAspect="1"/>
          </p:cNvPicPr>
          <p:nvPr/>
        </p:nvPicPr>
        <p:blipFill>
          <a:blip r:embed="rId4"/>
          <a:srcRect/>
          <a:stretch/>
        </p:blipFill>
        <p:spPr>
          <a:xfrm>
            <a:off x="4125278" y="3547473"/>
            <a:ext cx="1341120" cy="689597"/>
          </a:xfrm>
          <a:prstGeom prst="rect">
            <a:avLst/>
          </a:prstGeom>
        </p:spPr>
      </p:pic>
      <p:sp>
        <p:nvSpPr>
          <p:cNvPr id="8" name="Text 4"/>
          <p:cNvSpPr/>
          <p:nvPr/>
        </p:nvSpPr>
        <p:spPr>
          <a:xfrm>
            <a:off x="4125278" y="4846320"/>
            <a:ext cx="3048119" cy="708660"/>
          </a:xfrm>
          <a:prstGeom prst="rect">
            <a:avLst/>
          </a:prstGeom>
          <a:noFill/>
          <a:ln/>
        </p:spPr>
        <p:txBody>
          <a:bodyPr wrap="squar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Quản Lý Khách Thuê</a:t>
            </a:r>
            <a:endParaRPr lang="en-US" sz="2200" dirty="0"/>
          </a:p>
        </p:txBody>
      </p:sp>
      <p:sp>
        <p:nvSpPr>
          <p:cNvPr id="9" name="Text 5"/>
          <p:cNvSpPr/>
          <p:nvPr/>
        </p:nvSpPr>
        <p:spPr>
          <a:xfrm>
            <a:off x="4125278" y="5691068"/>
            <a:ext cx="3048119" cy="1088708"/>
          </a:xfrm>
          <a:prstGeom prst="rect">
            <a:avLst/>
          </a:prstGeom>
          <a:noFill/>
          <a:ln/>
        </p:spPr>
        <p:txBody>
          <a:bodyPr wrap="square" lIns="0" tIns="0" rIns="0" bIns="0" rtlCol="0" anchor="t"/>
          <a:lstStyle/>
          <a:p>
            <a:pPr marL="0" indent="0" algn="l">
              <a:lnSpc>
                <a:spcPts val="2850"/>
              </a:lnSpc>
              <a:buNone/>
            </a:pPr>
            <a:r>
              <a:rPr lang="en-US" sz="2000" dirty="0">
                <a:solidFill>
                  <a:srgbClr val="333F70"/>
                </a:solidFill>
                <a:latin typeface="Calibri" pitchFamily="34" charset="0"/>
                <a:ea typeface="Open Sans" pitchFamily="34" charset="-122"/>
                <a:cs typeface="Open Sans" pitchFamily="34" charset="-120"/>
              </a:rPr>
              <a:t>Lưu thông tin cá nhân, theo dõi khách đang thuê, lịch sử thuê phòng.</a:t>
            </a:r>
            <a:endParaRPr lang="en-US" sz="1750" dirty="0"/>
          </a:p>
        </p:txBody>
      </p:sp>
      <p:pic>
        <p:nvPicPr>
          <p:cNvPr id="10" name="Image 2"/>
          <p:cNvPicPr>
            <a:picLocks noChangeAspect="1"/>
          </p:cNvPicPr>
          <p:nvPr/>
        </p:nvPicPr>
        <p:blipFill>
          <a:blip r:embed="rId5"/>
          <a:srcRect/>
          <a:stretch/>
        </p:blipFill>
        <p:spPr>
          <a:xfrm>
            <a:off x="7456884" y="3551226"/>
            <a:ext cx="1341120" cy="682091"/>
          </a:xfrm>
          <a:prstGeom prst="rect">
            <a:avLst/>
          </a:prstGeom>
        </p:spPr>
      </p:pic>
      <p:sp>
        <p:nvSpPr>
          <p:cNvPr id="11" name="Text 6"/>
          <p:cNvSpPr/>
          <p:nvPr/>
        </p:nvSpPr>
        <p:spPr>
          <a:xfrm>
            <a:off x="7456884" y="4846320"/>
            <a:ext cx="3048119" cy="708660"/>
          </a:xfrm>
          <a:prstGeom prst="rect">
            <a:avLst/>
          </a:prstGeom>
          <a:noFill/>
          <a:ln/>
        </p:spPr>
        <p:txBody>
          <a:bodyPr wrap="squar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Quản Lý Hợp Đồng</a:t>
            </a:r>
            <a:endParaRPr lang="en-US" sz="2200" dirty="0"/>
          </a:p>
        </p:txBody>
      </p:sp>
      <p:sp>
        <p:nvSpPr>
          <p:cNvPr id="12" name="Text 7"/>
          <p:cNvSpPr/>
          <p:nvPr/>
        </p:nvSpPr>
        <p:spPr>
          <a:xfrm>
            <a:off x="7456884" y="5691068"/>
            <a:ext cx="3048119" cy="725805"/>
          </a:xfrm>
          <a:prstGeom prst="rect">
            <a:avLst/>
          </a:prstGeom>
          <a:noFill/>
          <a:ln/>
        </p:spPr>
        <p:txBody>
          <a:bodyPr wrap="square" lIns="0" tIns="0" rIns="0" bIns="0" rtlCol="0" anchor="t"/>
          <a:lstStyle/>
          <a:p>
            <a:pPr marL="0" indent="0" algn="l">
              <a:lnSpc>
                <a:spcPts val="2850"/>
              </a:lnSpc>
              <a:buNone/>
            </a:pPr>
            <a:r>
              <a:rPr lang="en-US" sz="2000" dirty="0">
                <a:solidFill>
                  <a:srgbClr val="333F70"/>
                </a:solidFill>
                <a:latin typeface="Calibri" pitchFamily="34" charset="0"/>
                <a:ea typeface="Open Sans" pitchFamily="34" charset="-122"/>
                <a:cs typeface="Open Sans" pitchFamily="34" charset="-120"/>
              </a:rPr>
              <a:t>Tạo, gia hạn, kết thúc và xuất hợp đồng (PDF).</a:t>
            </a:r>
            <a:endParaRPr lang="en-US" sz="1750" dirty="0"/>
          </a:p>
        </p:txBody>
      </p:sp>
      <p:pic>
        <p:nvPicPr>
          <p:cNvPr id="13" name="Image 3"/>
          <p:cNvPicPr>
            <a:picLocks noChangeAspect="1"/>
          </p:cNvPicPr>
          <p:nvPr/>
        </p:nvPicPr>
        <p:blipFill>
          <a:blip r:embed="rId6"/>
          <a:srcRect/>
          <a:stretch/>
        </p:blipFill>
        <p:spPr>
          <a:xfrm>
            <a:off x="10788491" y="3548197"/>
            <a:ext cx="1341120" cy="688150"/>
          </a:xfrm>
          <a:prstGeom prst="rect">
            <a:avLst/>
          </a:prstGeom>
        </p:spPr>
      </p:pic>
      <p:sp>
        <p:nvSpPr>
          <p:cNvPr id="14" name="Text 8"/>
          <p:cNvSpPr/>
          <p:nvPr/>
        </p:nvSpPr>
        <p:spPr>
          <a:xfrm>
            <a:off x="10788491" y="4846320"/>
            <a:ext cx="3048119" cy="708660"/>
          </a:xfrm>
          <a:prstGeom prst="rect">
            <a:avLst/>
          </a:prstGeom>
          <a:noFill/>
          <a:ln/>
        </p:spPr>
        <p:txBody>
          <a:bodyPr wrap="squar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Quản Lý Điện Nước</a:t>
            </a:r>
            <a:endParaRPr lang="en-US" sz="2200" dirty="0"/>
          </a:p>
        </p:txBody>
      </p:sp>
      <p:sp>
        <p:nvSpPr>
          <p:cNvPr id="15" name="Text 9"/>
          <p:cNvSpPr/>
          <p:nvPr/>
        </p:nvSpPr>
        <p:spPr>
          <a:xfrm>
            <a:off x="10788491" y="5691068"/>
            <a:ext cx="3048119" cy="725805"/>
          </a:xfrm>
          <a:prstGeom prst="rect">
            <a:avLst/>
          </a:prstGeom>
          <a:noFill/>
          <a:ln/>
        </p:spPr>
        <p:txBody>
          <a:bodyPr wrap="square" lIns="0" tIns="0" rIns="0" bIns="0" rtlCol="0" anchor="t"/>
          <a:lstStyle/>
          <a:p>
            <a:pPr marL="0" indent="0" algn="l">
              <a:lnSpc>
                <a:spcPts val="2850"/>
              </a:lnSpc>
              <a:buNone/>
            </a:pPr>
            <a:r>
              <a:rPr lang="en-US" sz="2000" dirty="0">
                <a:solidFill>
                  <a:srgbClr val="333F70"/>
                </a:solidFill>
                <a:latin typeface="Calibri" pitchFamily="34" charset="0"/>
                <a:ea typeface="Open Sans" pitchFamily="34" charset="-122"/>
                <a:cs typeface="Open Sans" pitchFamily="34" charset="-120"/>
              </a:rPr>
              <a:t>Nhập chỉ số hàng tháng, tự động tính tiền.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514475"/>
            <a:ext cx="13042821" cy="1417558"/>
          </a:xfrm>
          <a:prstGeom prst="rect">
            <a:avLst/>
          </a:prstGeom>
          <a:noFill/>
          <a:ln/>
        </p:spPr>
        <p:txBody>
          <a:bodyPr wrap="square" lIns="0" tIns="0" rIns="0" bIns="0" rtlCol="0" anchor="t"/>
          <a:lstStyle/>
          <a:p>
            <a:pPr marL="0" indent="0" algn="l">
              <a:lnSpc>
                <a:spcPts val="5550"/>
              </a:lnSpc>
              <a:buNone/>
            </a:pPr>
            <a:r>
              <a:rPr lang="en-US" sz="2000" b="1" dirty="0">
                <a:solidFill>
                  <a:srgbClr val="333F70"/>
                </a:solidFill>
                <a:latin typeface="Calibri" pitchFamily="34" charset="0"/>
                <a:ea typeface="Unbounded Bold" pitchFamily="34" charset="-122"/>
                <a:cs typeface="Unbounded Bold" pitchFamily="34" charset="-120"/>
              </a:rPr>
              <a:t>Các Chức Năng Chính Của Hệ Thống (Tiếp Theo)</a:t>
            </a:r>
            <a:endParaRPr lang="en-US" sz="4450" dirty="0"/>
          </a:p>
        </p:txBody>
      </p:sp>
      <p:pic>
        <p:nvPicPr>
          <p:cNvPr id="3" name="Image 0"/>
          <p:cNvPicPr>
            <a:picLocks noChangeAspect="1"/>
          </p:cNvPicPr>
          <p:nvPr/>
        </p:nvPicPr>
        <p:blipFill>
          <a:blip r:embed="rId3"/>
          <a:srcRect/>
          <a:stretch/>
        </p:blipFill>
        <p:spPr>
          <a:xfrm>
            <a:off x="793790" y="3827955"/>
            <a:ext cx="1829753" cy="945164"/>
          </a:xfrm>
          <a:prstGeom prst="rect">
            <a:avLst/>
          </a:prstGeom>
        </p:spPr>
      </p:pic>
      <p:sp>
        <p:nvSpPr>
          <p:cNvPr id="4" name="Text 1"/>
          <p:cNvSpPr/>
          <p:nvPr/>
        </p:nvSpPr>
        <p:spPr>
          <a:xfrm>
            <a:off x="793790" y="5498902"/>
            <a:ext cx="3014782" cy="354330"/>
          </a:xfrm>
          <a:prstGeom prst="rect">
            <a:avLst/>
          </a:prstGeom>
          <a:noFill/>
          <a:ln/>
        </p:spPr>
        <p:txBody>
          <a:bodyPr wrap="non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Quản Lý Hóa Đơn</a:t>
            </a:r>
            <a:endParaRPr lang="en-US" sz="2200" dirty="0"/>
          </a:p>
        </p:txBody>
      </p:sp>
      <p:sp>
        <p:nvSpPr>
          <p:cNvPr id="5" name="Text 2"/>
          <p:cNvSpPr/>
          <p:nvPr/>
        </p:nvSpPr>
        <p:spPr>
          <a:xfrm>
            <a:off x="793790" y="5989320"/>
            <a:ext cx="4158615" cy="725805"/>
          </a:xfrm>
          <a:prstGeom prst="rect">
            <a:avLst/>
          </a:prstGeom>
          <a:noFill/>
          <a:ln/>
        </p:spPr>
        <p:txBody>
          <a:bodyPr wrap="square" lIns="0" tIns="0" rIns="0" bIns="0" rtlCol="0" anchor="t"/>
          <a:lstStyle/>
          <a:p>
            <a:pPr marL="0" indent="0" algn="l">
              <a:lnSpc>
                <a:spcPts val="2850"/>
              </a:lnSpc>
              <a:buNone/>
            </a:pPr>
            <a:r>
              <a:rPr lang="en-US" sz="2000" dirty="0">
                <a:solidFill>
                  <a:srgbClr val="333F70"/>
                </a:solidFill>
                <a:latin typeface="Calibri" pitchFamily="34" charset="0"/>
                <a:ea typeface="Open Sans" pitchFamily="34" charset="-122"/>
                <a:cs typeface="Open Sans" pitchFamily="34" charset="-120"/>
              </a:rPr>
              <a:t>Tạo hóa đơn tự động, gửi thông báo và lưu trạng thái thanh toán.</a:t>
            </a:r>
            <a:endParaRPr lang="en-US" sz="1750" dirty="0"/>
          </a:p>
        </p:txBody>
      </p:sp>
      <p:pic>
        <p:nvPicPr>
          <p:cNvPr id="6" name="Image 1"/>
          <p:cNvPicPr>
            <a:picLocks noChangeAspect="1"/>
          </p:cNvPicPr>
          <p:nvPr/>
        </p:nvPicPr>
        <p:blipFill>
          <a:blip r:embed="rId4"/>
          <a:srcRect/>
          <a:stretch/>
        </p:blipFill>
        <p:spPr>
          <a:xfrm>
            <a:off x="5235893" y="3836609"/>
            <a:ext cx="1829753" cy="927856"/>
          </a:xfrm>
          <a:prstGeom prst="rect">
            <a:avLst/>
          </a:prstGeom>
        </p:spPr>
      </p:pic>
      <p:sp>
        <p:nvSpPr>
          <p:cNvPr id="7" name="Text 3"/>
          <p:cNvSpPr/>
          <p:nvPr/>
        </p:nvSpPr>
        <p:spPr>
          <a:xfrm>
            <a:off x="5235893" y="5498902"/>
            <a:ext cx="3820120" cy="354330"/>
          </a:xfrm>
          <a:prstGeom prst="rect">
            <a:avLst/>
          </a:prstGeom>
          <a:noFill/>
          <a:ln/>
        </p:spPr>
        <p:txBody>
          <a:bodyPr wrap="non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Giao Diện Khách Thuê</a:t>
            </a:r>
            <a:endParaRPr lang="en-US" sz="2200" dirty="0"/>
          </a:p>
        </p:txBody>
      </p:sp>
      <p:sp>
        <p:nvSpPr>
          <p:cNvPr id="8" name="Text 4"/>
          <p:cNvSpPr/>
          <p:nvPr/>
        </p:nvSpPr>
        <p:spPr>
          <a:xfrm>
            <a:off x="5235893" y="5989320"/>
            <a:ext cx="4158615" cy="725805"/>
          </a:xfrm>
          <a:prstGeom prst="rect">
            <a:avLst/>
          </a:prstGeom>
          <a:noFill/>
          <a:ln/>
        </p:spPr>
        <p:txBody>
          <a:bodyPr wrap="square" lIns="0" tIns="0" rIns="0" bIns="0" rtlCol="0" anchor="t"/>
          <a:lstStyle/>
          <a:p>
            <a:pPr marL="0" indent="0" algn="l">
              <a:lnSpc>
                <a:spcPts val="2850"/>
              </a:lnSpc>
              <a:buNone/>
            </a:pPr>
            <a:r>
              <a:rPr lang="en-US" sz="2000" dirty="0">
                <a:solidFill>
                  <a:srgbClr val="333F70"/>
                </a:solidFill>
                <a:latin typeface="Calibri" pitchFamily="34" charset="0"/>
                <a:ea typeface="Open Sans" pitchFamily="34" charset="-122"/>
                <a:cs typeface="Open Sans" pitchFamily="34" charset="-120"/>
              </a:rPr>
              <a:t>Xem phòng, đặt phòng, xem hóa đơn và gửi yêu cầu, phản ánh.</a:t>
            </a:r>
            <a:endParaRPr lang="en-US" sz="1750" dirty="0"/>
          </a:p>
        </p:txBody>
      </p:sp>
      <p:pic>
        <p:nvPicPr>
          <p:cNvPr id="9" name="Image 2"/>
          <p:cNvPicPr>
            <a:picLocks noChangeAspect="1"/>
          </p:cNvPicPr>
          <p:nvPr/>
        </p:nvPicPr>
        <p:blipFill>
          <a:blip r:embed="rId5"/>
          <a:srcRect/>
          <a:stretch/>
        </p:blipFill>
        <p:spPr>
          <a:xfrm>
            <a:off x="9677995" y="3834279"/>
            <a:ext cx="1829753" cy="932516"/>
          </a:xfrm>
          <a:prstGeom prst="rect">
            <a:avLst/>
          </a:prstGeom>
        </p:spPr>
      </p:pic>
      <p:sp>
        <p:nvSpPr>
          <p:cNvPr id="10" name="Text 5"/>
          <p:cNvSpPr/>
          <p:nvPr/>
        </p:nvSpPr>
        <p:spPr>
          <a:xfrm>
            <a:off x="9677995" y="5498902"/>
            <a:ext cx="3465671" cy="354330"/>
          </a:xfrm>
          <a:prstGeom prst="rect">
            <a:avLst/>
          </a:prstGeom>
          <a:noFill/>
          <a:ln/>
        </p:spPr>
        <p:txBody>
          <a:bodyPr wrap="none" lIns="0" tIns="0" rIns="0" bIns="0" rtlCol="0" anchor="t"/>
          <a:lstStyle/>
          <a:p>
            <a:pPr marL="0" indent="0" algn="l">
              <a:lnSpc>
                <a:spcPts val="2750"/>
              </a:lnSpc>
              <a:buNone/>
            </a:pPr>
            <a:r>
              <a:rPr lang="en-US" sz="2000" b="1" dirty="0">
                <a:solidFill>
                  <a:srgbClr val="333F70"/>
                </a:solidFill>
                <a:latin typeface="Calibri" pitchFamily="34" charset="0"/>
                <a:ea typeface="Unbounded Bold" pitchFamily="34" charset="-122"/>
                <a:cs typeface="Unbounded Bold" pitchFamily="34" charset="-120"/>
              </a:rPr>
              <a:t>Thống Kê – Báo Cáo</a:t>
            </a:r>
            <a:endParaRPr lang="en-US" sz="2200" dirty="0"/>
          </a:p>
        </p:txBody>
      </p:sp>
      <p:sp>
        <p:nvSpPr>
          <p:cNvPr id="11" name="Text 6"/>
          <p:cNvSpPr/>
          <p:nvPr/>
        </p:nvSpPr>
        <p:spPr>
          <a:xfrm>
            <a:off x="9677995" y="5989320"/>
            <a:ext cx="4158615" cy="725805"/>
          </a:xfrm>
          <a:prstGeom prst="rect">
            <a:avLst/>
          </a:prstGeom>
          <a:noFill/>
          <a:ln/>
        </p:spPr>
        <p:txBody>
          <a:bodyPr wrap="square" lIns="0" tIns="0" rIns="0" bIns="0" rtlCol="0" anchor="t"/>
          <a:lstStyle/>
          <a:p>
            <a:pPr marL="0" indent="0" algn="l">
              <a:lnSpc>
                <a:spcPts val="2850"/>
              </a:lnSpc>
              <a:buNone/>
            </a:pPr>
            <a:r>
              <a:rPr lang="en-US" sz="2000" dirty="0">
                <a:solidFill>
                  <a:srgbClr val="333F70"/>
                </a:solidFill>
                <a:latin typeface="Calibri" pitchFamily="34" charset="0"/>
                <a:ea typeface="Open Sans" pitchFamily="34" charset="-122"/>
                <a:cs typeface="Open Sans" pitchFamily="34" charset="-120"/>
              </a:rPr>
              <a:t>Báo cáo doanh thu, tỷ lệ phòng trống, danh sách khách nợ tiền.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6165" y="586264"/>
            <a:ext cx="11813858" cy="666274"/>
          </a:xfrm>
          <a:prstGeom prst="rect">
            <a:avLst/>
          </a:prstGeom>
          <a:noFill/>
          <a:ln/>
        </p:spPr>
        <p:txBody>
          <a:bodyPr wrap="none" lIns="0" tIns="0" rIns="0" bIns="0" rtlCol="0" anchor="t"/>
          <a:lstStyle/>
          <a:p>
            <a:pPr marL="0" indent="0" algn="l">
              <a:lnSpc>
                <a:spcPts val="5200"/>
              </a:lnSpc>
              <a:buNone/>
            </a:pPr>
            <a:r>
              <a:rPr lang="en-US" sz="2000" b="1" dirty="0">
                <a:solidFill>
                  <a:srgbClr val="333F70"/>
                </a:solidFill>
                <a:latin typeface="Calibri" pitchFamily="34" charset="0"/>
                <a:ea typeface="Unbounded Bold" pitchFamily="34" charset="-122"/>
                <a:cs typeface="Unbounded Bold" pitchFamily="34" charset="-120"/>
              </a:rPr>
              <a:t>Cấu Trúc Thành Phần Của Hệ Thống</a:t>
            </a:r>
            <a:endParaRPr lang="en-US" sz="4150" dirty="0"/>
          </a:p>
        </p:txBody>
      </p:sp>
      <p:pic>
        <p:nvPicPr>
          <p:cNvPr id="3" name="Image 0" descr="preencoded.png"/>
          <p:cNvPicPr>
            <a:picLocks noChangeAspect="1"/>
          </p:cNvPicPr>
          <p:nvPr/>
        </p:nvPicPr>
        <p:blipFill>
          <a:blip r:embed="rId3"/>
          <a:stretch>
            <a:fillRect/>
          </a:stretch>
        </p:blipFill>
        <p:spPr>
          <a:xfrm>
            <a:off x="746165" y="1678900"/>
            <a:ext cx="13138071" cy="5767268"/>
          </a:xfrm>
          <a:prstGeom prst="rect">
            <a:avLst/>
          </a:prstGeom>
        </p:spPr>
      </p:pic>
      <p:sp>
        <p:nvSpPr>
          <p:cNvPr id="4" name="Text 1"/>
          <p:cNvSpPr/>
          <p:nvPr/>
        </p:nvSpPr>
        <p:spPr>
          <a:xfrm>
            <a:off x="2974872" y="5787196"/>
            <a:ext cx="2302985" cy="355887"/>
          </a:xfrm>
          <a:prstGeom prst="rect">
            <a:avLst/>
          </a:prstGeom>
          <a:noFill/>
          <a:ln/>
        </p:spPr>
        <p:txBody>
          <a:bodyPr wrap="none" lIns="0" tIns="0" rIns="0" bIns="0" rtlCol="0" anchor="t"/>
          <a:lstStyle/>
          <a:p>
            <a:pPr marL="0" indent="0" algn="ctr">
              <a:lnSpc>
                <a:spcPts val="1650"/>
              </a:lnSpc>
              <a:buNone/>
            </a:pPr>
            <a:r>
              <a:rPr lang="en-US" sz="2000" b="1" dirty="0">
                <a:solidFill>
                  <a:srgbClr val="333F70"/>
                </a:solidFill>
                <a:latin typeface="Calibri" pitchFamily="34" charset="0"/>
                <a:ea typeface="Unbounded Bold" pitchFamily="34" charset="-122"/>
                <a:cs typeface="Unbounded Bold" pitchFamily="34" charset="-120"/>
              </a:rPr>
              <a:t>Giao diện</a:t>
            </a:r>
            <a:endParaRPr lang="en-US" sz="1350" dirty="0"/>
          </a:p>
        </p:txBody>
      </p:sp>
      <p:sp>
        <p:nvSpPr>
          <p:cNvPr id="5" name="Text 2"/>
          <p:cNvSpPr/>
          <p:nvPr/>
        </p:nvSpPr>
        <p:spPr>
          <a:xfrm>
            <a:off x="2974872" y="6244313"/>
            <a:ext cx="2302985" cy="569419"/>
          </a:xfrm>
          <a:prstGeom prst="rect">
            <a:avLst/>
          </a:prstGeom>
          <a:noFill/>
          <a:ln/>
        </p:spPr>
        <p:txBody>
          <a:bodyPr wrap="square" lIns="0" tIns="0" rIns="0" bIns="0" rtlCol="0" anchor="t"/>
          <a:lstStyle/>
          <a:p>
            <a:pPr marL="0" indent="0" algn="ctr">
              <a:lnSpc>
                <a:spcPts val="1350"/>
              </a:lnSpc>
              <a:buNone/>
            </a:pPr>
            <a:r>
              <a:rPr lang="en-US" sz="2000" dirty="0">
                <a:solidFill>
                  <a:srgbClr val="333F70"/>
                </a:solidFill>
                <a:latin typeface="Calibri" pitchFamily="34" charset="0"/>
                <a:ea typeface="Open Sans" pitchFamily="34" charset="-122"/>
                <a:cs typeface="Open Sans" pitchFamily="34" charset="-120"/>
              </a:rPr>
              <a:t>Giao diện người dùng (Frontend)</a:t>
            </a:r>
            <a:endParaRPr lang="en-US" sz="1050" dirty="0"/>
          </a:p>
        </p:txBody>
      </p:sp>
      <p:sp>
        <p:nvSpPr>
          <p:cNvPr id="6" name="Text 3"/>
          <p:cNvSpPr/>
          <p:nvPr/>
        </p:nvSpPr>
        <p:spPr>
          <a:xfrm>
            <a:off x="9440947" y="5698620"/>
            <a:ext cx="2302985" cy="355887"/>
          </a:xfrm>
          <a:prstGeom prst="rect">
            <a:avLst/>
          </a:prstGeom>
          <a:noFill/>
          <a:ln/>
        </p:spPr>
        <p:txBody>
          <a:bodyPr wrap="none" lIns="0" tIns="0" rIns="0" bIns="0" rtlCol="0" anchor="t"/>
          <a:lstStyle/>
          <a:p>
            <a:pPr marL="0" indent="0" algn="ctr">
              <a:lnSpc>
                <a:spcPts val="1650"/>
              </a:lnSpc>
              <a:buNone/>
            </a:pPr>
            <a:r>
              <a:rPr lang="en-US" sz="2000" b="1" dirty="0">
                <a:solidFill>
                  <a:srgbClr val="333F70"/>
                </a:solidFill>
                <a:latin typeface="Calibri" pitchFamily="34" charset="0"/>
                <a:ea typeface="Unbounded Bold" pitchFamily="34" charset="-122"/>
                <a:cs typeface="Unbounded Bold" pitchFamily="34" charset="-120"/>
              </a:rPr>
              <a:t>Cơ sở dữ liệu</a:t>
            </a:r>
            <a:endParaRPr lang="en-US" sz="1350" dirty="0"/>
          </a:p>
        </p:txBody>
      </p:sp>
      <p:sp>
        <p:nvSpPr>
          <p:cNvPr id="7" name="Text 4"/>
          <p:cNvSpPr/>
          <p:nvPr/>
        </p:nvSpPr>
        <p:spPr>
          <a:xfrm>
            <a:off x="9440947" y="6155737"/>
            <a:ext cx="2302985" cy="569420"/>
          </a:xfrm>
          <a:prstGeom prst="rect">
            <a:avLst/>
          </a:prstGeom>
          <a:noFill/>
          <a:ln/>
        </p:spPr>
        <p:txBody>
          <a:bodyPr wrap="square" lIns="0" tIns="0" rIns="0" bIns="0" rtlCol="0" anchor="t"/>
          <a:lstStyle/>
          <a:p>
            <a:pPr marL="0" indent="0" algn="ctr">
              <a:lnSpc>
                <a:spcPts val="1350"/>
              </a:lnSpc>
              <a:buNone/>
            </a:pPr>
            <a:r>
              <a:rPr lang="en-US" sz="2000" dirty="0">
                <a:solidFill>
                  <a:srgbClr val="333F70"/>
                </a:solidFill>
                <a:latin typeface="Calibri" pitchFamily="34" charset="0"/>
                <a:ea typeface="Open Sans" pitchFamily="34" charset="-122"/>
                <a:cs typeface="Open Sans" pitchFamily="34" charset="-120"/>
              </a:rPr>
              <a:t>MySQL lưu trữ dữ liệu</a:t>
            </a:r>
            <a:endParaRPr lang="en-US" sz="1050" dirty="0"/>
          </a:p>
        </p:txBody>
      </p:sp>
      <p:sp>
        <p:nvSpPr>
          <p:cNvPr id="8" name="Text 5"/>
          <p:cNvSpPr/>
          <p:nvPr/>
        </p:nvSpPr>
        <p:spPr>
          <a:xfrm>
            <a:off x="6226890" y="2283685"/>
            <a:ext cx="2302986" cy="355887"/>
          </a:xfrm>
          <a:prstGeom prst="rect">
            <a:avLst/>
          </a:prstGeom>
          <a:noFill/>
          <a:ln/>
        </p:spPr>
        <p:txBody>
          <a:bodyPr wrap="none" lIns="0" tIns="0" rIns="0" bIns="0" rtlCol="0" anchor="t"/>
          <a:lstStyle/>
          <a:p>
            <a:pPr marL="0" indent="0" algn="ctr">
              <a:lnSpc>
                <a:spcPts val="1650"/>
              </a:lnSpc>
              <a:buNone/>
            </a:pPr>
            <a:r>
              <a:rPr lang="en-US" sz="2000" b="1" dirty="0">
                <a:solidFill>
                  <a:srgbClr val="333F70"/>
                </a:solidFill>
                <a:latin typeface="Calibri" pitchFamily="34" charset="0"/>
                <a:ea typeface="Unbounded Bold" pitchFamily="34" charset="-122"/>
                <a:cs typeface="Unbounded Bold" pitchFamily="34" charset="-120"/>
              </a:rPr>
              <a:t>API Backend</a:t>
            </a:r>
            <a:endParaRPr lang="en-US" sz="1350" dirty="0"/>
          </a:p>
        </p:txBody>
      </p:sp>
      <p:sp>
        <p:nvSpPr>
          <p:cNvPr id="9" name="Text 6"/>
          <p:cNvSpPr/>
          <p:nvPr/>
        </p:nvSpPr>
        <p:spPr>
          <a:xfrm>
            <a:off x="6226890" y="2740802"/>
            <a:ext cx="2302986" cy="569419"/>
          </a:xfrm>
          <a:prstGeom prst="rect">
            <a:avLst/>
          </a:prstGeom>
          <a:noFill/>
          <a:ln/>
        </p:spPr>
        <p:txBody>
          <a:bodyPr wrap="square" lIns="0" tIns="0" rIns="0" bIns="0" rtlCol="0" anchor="t"/>
          <a:lstStyle/>
          <a:p>
            <a:pPr marL="0" indent="0" algn="ctr">
              <a:lnSpc>
                <a:spcPts val="1350"/>
              </a:lnSpc>
              <a:buNone/>
            </a:pPr>
            <a:r>
              <a:rPr lang="en-US" sz="2000" dirty="0">
                <a:solidFill>
                  <a:srgbClr val="333F70"/>
                </a:solidFill>
                <a:latin typeface="Calibri" pitchFamily="34" charset="0"/>
                <a:ea typeface="Open Sans" pitchFamily="34" charset="-122"/>
                <a:cs typeface="Open Sans" pitchFamily="34" charset="-120"/>
              </a:rPr>
              <a:t>Spring Boot xử lý logic</a:t>
            </a:r>
            <a:endParaRPr lang="en-US" sz="1050" dirty="0"/>
          </a:p>
        </p:txBody>
      </p:sp>
      <p:sp>
        <p:nvSpPr>
          <p:cNvPr id="10" name="Text 7"/>
          <p:cNvSpPr/>
          <p:nvPr/>
        </p:nvSpPr>
        <p:spPr>
          <a:xfrm>
            <a:off x="746165" y="7685961"/>
            <a:ext cx="13138071" cy="341114"/>
          </a:xfrm>
          <a:prstGeom prst="rect">
            <a:avLst/>
          </a:prstGeom>
          <a:noFill/>
          <a:ln/>
        </p:spPr>
        <p:txBody>
          <a:bodyPr wrap="none" lIns="0" tIns="0" rIns="0" bIns="0" rtlCol="0" anchor="t"/>
          <a:lstStyle/>
          <a:p>
            <a:pPr marL="0" indent="0" algn="l">
              <a:lnSpc>
                <a:spcPts val="2650"/>
              </a:lnSpc>
              <a:buNone/>
            </a:pPr>
            <a:r>
              <a:rPr lang="en-US" sz="2000" dirty="0">
                <a:solidFill>
                  <a:srgbClr val="333F70"/>
                </a:solidFill>
                <a:latin typeface="Calibri" pitchFamily="34" charset="0"/>
                <a:ea typeface="Open Sans" pitchFamily="34" charset="-122"/>
                <a:cs typeface="Open Sans" pitchFamily="34" charset="-120"/>
              </a:rPr>
              <a:t>Hệ thống được xây dựng với kiến trúc rõ ràng, đảm bảo hiệu suất và khả năng mở rộng.</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9" name="Text 0">
            <a:extLst>
              <a:ext uri="{FF2B5EF4-FFF2-40B4-BE49-F238E27FC236}">
                <a16:creationId xmlns:a16="http://schemas.microsoft.com/office/drawing/2014/main" id="{06CCB58B-D40F-24DA-65D8-87997647AA9F}"/>
              </a:ext>
            </a:extLst>
          </p:cNvPr>
          <p:cNvSpPr/>
          <p:nvPr/>
        </p:nvSpPr>
        <p:spPr>
          <a:xfrm>
            <a:off x="790039" y="1293316"/>
            <a:ext cx="12132707" cy="708779"/>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CÔNG NGHỆ NỀN TẢNG HỆ THỐNG</a:t>
            </a:r>
            <a:endParaRPr lang="en-US" sz="4450" dirty="0"/>
          </a:p>
        </p:txBody>
      </p:sp>
      <p:sp>
        <p:nvSpPr>
          <p:cNvPr id="10" name="Text 1">
            <a:extLst>
              <a:ext uri="{FF2B5EF4-FFF2-40B4-BE49-F238E27FC236}">
                <a16:creationId xmlns:a16="http://schemas.microsoft.com/office/drawing/2014/main" id="{12B56308-3741-E8D0-0C2C-F67A9A130A08}"/>
              </a:ext>
            </a:extLst>
          </p:cNvPr>
          <p:cNvSpPr/>
          <p:nvPr/>
        </p:nvSpPr>
        <p:spPr>
          <a:xfrm>
            <a:off x="790039" y="2569071"/>
            <a:ext cx="4885015" cy="1133951"/>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4450"/>
              </a:lnSpc>
              <a:buNone/>
            </a:pPr>
            <a:r>
              <a:rPr lang="en-US" sz="3550" b="1" dirty="0">
                <a:solidFill>
                  <a:srgbClr val="333F70"/>
                </a:solidFill>
                <a:latin typeface="Unbounded Bold" pitchFamily="34" charset="0"/>
                <a:ea typeface="Unbounded Bold" pitchFamily="34" charset="-122"/>
                <a:cs typeface="Unbounded Bold" pitchFamily="34" charset="-120"/>
              </a:rPr>
              <a:t>Công nghệ sử dụng</a:t>
            </a:r>
            <a:endParaRPr lang="en-US" sz="3550" dirty="0"/>
          </a:p>
        </p:txBody>
      </p:sp>
      <p:sp>
        <p:nvSpPr>
          <p:cNvPr id="11" name="Text 2">
            <a:extLst>
              <a:ext uri="{FF2B5EF4-FFF2-40B4-BE49-F238E27FC236}">
                <a16:creationId xmlns:a16="http://schemas.microsoft.com/office/drawing/2014/main" id="{01CD98FF-EF02-2933-1AE5-C41B5482738A}"/>
              </a:ext>
            </a:extLst>
          </p:cNvPr>
          <p:cNvSpPr/>
          <p:nvPr/>
        </p:nvSpPr>
        <p:spPr>
          <a:xfrm>
            <a:off x="790039" y="3929836"/>
            <a:ext cx="4885015"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Frontend: HTML, CSS, JavaScript</a:t>
            </a:r>
            <a:endParaRPr lang="en-US" sz="1750" dirty="0"/>
          </a:p>
        </p:txBody>
      </p:sp>
      <p:sp>
        <p:nvSpPr>
          <p:cNvPr id="12" name="Text 3">
            <a:extLst>
              <a:ext uri="{FF2B5EF4-FFF2-40B4-BE49-F238E27FC236}">
                <a16:creationId xmlns:a16="http://schemas.microsoft.com/office/drawing/2014/main" id="{1B33F8E4-A966-95D6-209F-EF385F283020}"/>
              </a:ext>
            </a:extLst>
          </p:cNvPr>
          <p:cNvSpPr/>
          <p:nvPr/>
        </p:nvSpPr>
        <p:spPr>
          <a:xfrm>
            <a:off x="790039" y="4372034"/>
            <a:ext cx="4885015"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Backend: Spring Boot</a:t>
            </a:r>
            <a:endParaRPr lang="en-US" sz="1750" dirty="0"/>
          </a:p>
        </p:txBody>
      </p:sp>
      <p:sp>
        <p:nvSpPr>
          <p:cNvPr id="13" name="Text 4">
            <a:extLst>
              <a:ext uri="{FF2B5EF4-FFF2-40B4-BE49-F238E27FC236}">
                <a16:creationId xmlns:a16="http://schemas.microsoft.com/office/drawing/2014/main" id="{019BE5C3-F209-FA7E-5BE4-383837C12513}"/>
              </a:ext>
            </a:extLst>
          </p:cNvPr>
          <p:cNvSpPr/>
          <p:nvPr/>
        </p:nvSpPr>
        <p:spPr>
          <a:xfrm>
            <a:off x="790039" y="4814232"/>
            <a:ext cx="4885015"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Database: MySQL</a:t>
            </a:r>
            <a:endParaRPr lang="en-US" sz="1750" dirty="0"/>
          </a:p>
        </p:txBody>
      </p:sp>
      <p:sp>
        <p:nvSpPr>
          <p:cNvPr id="14" name="Text 5">
            <a:extLst>
              <a:ext uri="{FF2B5EF4-FFF2-40B4-BE49-F238E27FC236}">
                <a16:creationId xmlns:a16="http://schemas.microsoft.com/office/drawing/2014/main" id="{6C1095FA-6628-E615-3C14-ED32F86EBB13}"/>
              </a:ext>
            </a:extLst>
          </p:cNvPr>
          <p:cNvSpPr/>
          <p:nvPr/>
        </p:nvSpPr>
        <p:spPr>
          <a:xfrm>
            <a:off x="790039" y="5256430"/>
            <a:ext cx="4885015"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Kiến trúc Web Client – Server</a:t>
            </a:r>
            <a:endParaRPr lang="en-US" sz="1750" dirty="0"/>
          </a:p>
        </p:txBody>
      </p:sp>
      <p:sp>
        <p:nvSpPr>
          <p:cNvPr id="15" name="Text 6">
            <a:extLst>
              <a:ext uri="{FF2B5EF4-FFF2-40B4-BE49-F238E27FC236}">
                <a16:creationId xmlns:a16="http://schemas.microsoft.com/office/drawing/2014/main" id="{E7B0F89A-404A-0C42-2149-7023C8183B42}"/>
              </a:ext>
            </a:extLst>
          </p:cNvPr>
          <p:cNvSpPr/>
          <p:nvPr/>
        </p:nvSpPr>
        <p:spPr>
          <a:xfrm>
            <a:off x="6236077" y="2569071"/>
            <a:ext cx="5160526" cy="566976"/>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4450"/>
              </a:lnSpc>
              <a:buNone/>
            </a:pPr>
            <a:r>
              <a:rPr lang="en-US" sz="3550" b="1" dirty="0">
                <a:solidFill>
                  <a:srgbClr val="333F70"/>
                </a:solidFill>
                <a:latin typeface="Unbounded Bold" pitchFamily="34" charset="0"/>
                <a:ea typeface="Unbounded Bold" pitchFamily="34" charset="-122"/>
                <a:cs typeface="Unbounded Bold" pitchFamily="34" charset="-120"/>
              </a:rPr>
              <a:t>Kiến trúc hệ thống</a:t>
            </a:r>
            <a:endParaRPr lang="en-US" sz="3550" dirty="0"/>
          </a:p>
        </p:txBody>
      </p:sp>
      <p:pic>
        <p:nvPicPr>
          <p:cNvPr id="16" name="Image 0">
            <a:extLst>
              <a:ext uri="{FF2B5EF4-FFF2-40B4-BE49-F238E27FC236}">
                <a16:creationId xmlns:a16="http://schemas.microsoft.com/office/drawing/2014/main" id="{635F3769-9CF1-13D6-8290-A43B60FCBEFC}"/>
              </a:ext>
            </a:extLst>
          </p:cNvPr>
          <p:cNvPicPr>
            <a:picLocks noChangeAspect="1"/>
          </p:cNvPicPr>
          <p:nvPr/>
        </p:nvPicPr>
        <p:blipFill>
          <a:blip r:embed="rId3"/>
          <a:stretch>
            <a:fillRect/>
          </a:stretch>
        </p:blipFill>
        <p:spPr>
          <a:xfrm>
            <a:off x="6236077" y="3391197"/>
            <a:ext cx="7604284" cy="3545086"/>
          </a:xfrm>
          <a:prstGeom prst="rect">
            <a:avLst/>
          </a:prstGeom>
        </p:spPr>
      </p:pic>
      <p:sp>
        <p:nvSpPr>
          <p:cNvPr id="17" name="Text 7">
            <a:extLst>
              <a:ext uri="{FF2B5EF4-FFF2-40B4-BE49-F238E27FC236}">
                <a16:creationId xmlns:a16="http://schemas.microsoft.com/office/drawing/2014/main" id="{4FC71C2A-3B36-E5F6-13F0-82483C89751C}"/>
              </a:ext>
            </a:extLst>
          </p:cNvPr>
          <p:cNvSpPr/>
          <p:nvPr/>
        </p:nvSpPr>
        <p:spPr>
          <a:xfrm>
            <a:off x="6515940" y="3879237"/>
            <a:ext cx="1717236" cy="21465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r">
              <a:lnSpc>
                <a:spcPts val="1650"/>
              </a:lnSpc>
              <a:buNone/>
            </a:pPr>
            <a:r>
              <a:rPr lang="en-US" sz="1350" b="1" dirty="0">
                <a:solidFill>
                  <a:srgbClr val="333F70"/>
                </a:solidFill>
                <a:latin typeface="Unbounded Bold" pitchFamily="34" charset="0"/>
                <a:ea typeface="Unbounded Bold" pitchFamily="34" charset="-122"/>
                <a:cs typeface="Unbounded Bold" pitchFamily="34" charset="-120"/>
              </a:rPr>
              <a:t>Người dùng</a:t>
            </a:r>
            <a:endParaRPr lang="en-US" sz="1350" dirty="0"/>
          </a:p>
        </p:txBody>
      </p:sp>
      <p:sp>
        <p:nvSpPr>
          <p:cNvPr id="18" name="Text 8">
            <a:extLst>
              <a:ext uri="{FF2B5EF4-FFF2-40B4-BE49-F238E27FC236}">
                <a16:creationId xmlns:a16="http://schemas.microsoft.com/office/drawing/2014/main" id="{FC5F3A4E-76BF-B8F0-D3BC-93AE88BB1B99}"/>
              </a:ext>
            </a:extLst>
          </p:cNvPr>
          <p:cNvSpPr/>
          <p:nvPr/>
        </p:nvSpPr>
        <p:spPr>
          <a:xfrm>
            <a:off x="6416722" y="4154949"/>
            <a:ext cx="1816454" cy="343447"/>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r">
              <a:lnSpc>
                <a:spcPts val="1350"/>
              </a:lnSpc>
              <a:buNone/>
            </a:pPr>
            <a:r>
              <a:rPr lang="en-US" sz="1050" dirty="0">
                <a:solidFill>
                  <a:srgbClr val="333F70"/>
                </a:solidFill>
                <a:latin typeface="Open Sans" pitchFamily="34" charset="0"/>
                <a:ea typeface="Open Sans" pitchFamily="34" charset="-122"/>
                <a:cs typeface="Open Sans" pitchFamily="34" charset="-120"/>
              </a:rPr>
              <a:t>Tương tác với giao diện web.</a:t>
            </a:r>
            <a:endParaRPr lang="en-US" sz="1050" dirty="0"/>
          </a:p>
        </p:txBody>
      </p:sp>
      <p:sp>
        <p:nvSpPr>
          <p:cNvPr id="19" name="Text 9">
            <a:extLst>
              <a:ext uri="{FF2B5EF4-FFF2-40B4-BE49-F238E27FC236}">
                <a16:creationId xmlns:a16="http://schemas.microsoft.com/office/drawing/2014/main" id="{D365489B-8C60-28CA-AF3E-4817BF71CFEB}"/>
              </a:ext>
            </a:extLst>
          </p:cNvPr>
          <p:cNvSpPr/>
          <p:nvPr/>
        </p:nvSpPr>
        <p:spPr>
          <a:xfrm>
            <a:off x="11843186" y="4459281"/>
            <a:ext cx="1717236" cy="21465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650"/>
              </a:lnSpc>
              <a:buNone/>
            </a:pPr>
            <a:r>
              <a:rPr lang="en-US" sz="1350" b="1" dirty="0">
                <a:solidFill>
                  <a:srgbClr val="333F70"/>
                </a:solidFill>
                <a:latin typeface="Unbounded Bold" pitchFamily="34" charset="0"/>
                <a:ea typeface="Unbounded Bold" pitchFamily="34" charset="-122"/>
                <a:cs typeface="Unbounded Bold" pitchFamily="34" charset="-120"/>
              </a:rPr>
              <a:t>Giao diện Web</a:t>
            </a:r>
            <a:endParaRPr lang="en-US" sz="1350" dirty="0"/>
          </a:p>
        </p:txBody>
      </p:sp>
      <p:sp>
        <p:nvSpPr>
          <p:cNvPr id="20" name="Text 10">
            <a:extLst>
              <a:ext uri="{FF2B5EF4-FFF2-40B4-BE49-F238E27FC236}">
                <a16:creationId xmlns:a16="http://schemas.microsoft.com/office/drawing/2014/main" id="{9DCBDCDD-36B8-7A47-8C52-CCDC5193D82F}"/>
              </a:ext>
            </a:extLst>
          </p:cNvPr>
          <p:cNvSpPr/>
          <p:nvPr/>
        </p:nvSpPr>
        <p:spPr>
          <a:xfrm>
            <a:off x="11843186" y="4734992"/>
            <a:ext cx="1816454" cy="343447"/>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350"/>
              </a:lnSpc>
              <a:buNone/>
            </a:pPr>
            <a:r>
              <a:rPr lang="en-US" sz="1050" dirty="0">
                <a:solidFill>
                  <a:srgbClr val="333F70"/>
                </a:solidFill>
                <a:latin typeface="Open Sans" pitchFamily="34" charset="0"/>
                <a:ea typeface="Open Sans" pitchFamily="34" charset="-122"/>
                <a:cs typeface="Open Sans" pitchFamily="34" charset="-120"/>
              </a:rPr>
              <a:t>HTML/CSS/JS hiển thị và gửi yêu cầu.</a:t>
            </a:r>
            <a:endParaRPr lang="en-US" sz="1050" dirty="0"/>
          </a:p>
        </p:txBody>
      </p:sp>
      <p:sp>
        <p:nvSpPr>
          <p:cNvPr id="21" name="Text 11">
            <a:extLst>
              <a:ext uri="{FF2B5EF4-FFF2-40B4-BE49-F238E27FC236}">
                <a16:creationId xmlns:a16="http://schemas.microsoft.com/office/drawing/2014/main" id="{E0A88DC8-BE0B-7240-F6E4-1DCE3BD7CDA7}"/>
              </a:ext>
            </a:extLst>
          </p:cNvPr>
          <p:cNvSpPr/>
          <p:nvPr/>
        </p:nvSpPr>
        <p:spPr>
          <a:xfrm>
            <a:off x="6515940" y="5054589"/>
            <a:ext cx="1717236" cy="21465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r">
              <a:lnSpc>
                <a:spcPts val="1650"/>
              </a:lnSpc>
              <a:buNone/>
            </a:pPr>
            <a:r>
              <a:rPr lang="en-US" sz="1350" b="1" dirty="0">
                <a:solidFill>
                  <a:srgbClr val="333F70"/>
                </a:solidFill>
                <a:latin typeface="Unbounded Bold" pitchFamily="34" charset="0"/>
                <a:ea typeface="Unbounded Bold" pitchFamily="34" charset="-122"/>
                <a:cs typeface="Unbounded Bold" pitchFamily="34" charset="-120"/>
              </a:rPr>
              <a:t>API Spring Boot</a:t>
            </a:r>
            <a:endParaRPr lang="en-US" sz="1350" dirty="0"/>
          </a:p>
        </p:txBody>
      </p:sp>
      <p:sp>
        <p:nvSpPr>
          <p:cNvPr id="22" name="Text 12">
            <a:extLst>
              <a:ext uri="{FF2B5EF4-FFF2-40B4-BE49-F238E27FC236}">
                <a16:creationId xmlns:a16="http://schemas.microsoft.com/office/drawing/2014/main" id="{25930CCC-6025-C3E7-72A4-C4EAB6613243}"/>
              </a:ext>
            </a:extLst>
          </p:cNvPr>
          <p:cNvSpPr/>
          <p:nvPr/>
        </p:nvSpPr>
        <p:spPr>
          <a:xfrm>
            <a:off x="6416722" y="5330301"/>
            <a:ext cx="1816454" cy="343447"/>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r">
              <a:lnSpc>
                <a:spcPts val="1350"/>
              </a:lnSpc>
              <a:buNone/>
            </a:pPr>
            <a:r>
              <a:rPr lang="en-US" sz="1050" dirty="0">
                <a:solidFill>
                  <a:srgbClr val="333F70"/>
                </a:solidFill>
                <a:latin typeface="Open Sans" pitchFamily="34" charset="0"/>
                <a:ea typeface="Open Sans" pitchFamily="34" charset="-122"/>
                <a:cs typeface="Open Sans" pitchFamily="34" charset="-120"/>
              </a:rPr>
              <a:t>Xử lý nghiệp vụ và trả dữ liệu.</a:t>
            </a:r>
            <a:endParaRPr lang="en-US" sz="1050" dirty="0"/>
          </a:p>
        </p:txBody>
      </p:sp>
      <p:sp>
        <p:nvSpPr>
          <p:cNvPr id="23" name="Text 13">
            <a:extLst>
              <a:ext uri="{FF2B5EF4-FFF2-40B4-BE49-F238E27FC236}">
                <a16:creationId xmlns:a16="http://schemas.microsoft.com/office/drawing/2014/main" id="{77AAC58F-0BAB-E1C1-8EAA-3370BFA18470}"/>
              </a:ext>
            </a:extLst>
          </p:cNvPr>
          <p:cNvSpPr/>
          <p:nvPr/>
        </p:nvSpPr>
        <p:spPr>
          <a:xfrm>
            <a:off x="11843186" y="5718587"/>
            <a:ext cx="1717236" cy="21465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650"/>
              </a:lnSpc>
              <a:buNone/>
            </a:pPr>
            <a:r>
              <a:rPr lang="en-US" sz="1350" b="1" dirty="0">
                <a:solidFill>
                  <a:srgbClr val="333F70"/>
                </a:solidFill>
                <a:latin typeface="Unbounded Bold" pitchFamily="34" charset="0"/>
                <a:ea typeface="Unbounded Bold" pitchFamily="34" charset="-122"/>
                <a:cs typeface="Unbounded Bold" pitchFamily="34" charset="-120"/>
              </a:rPr>
              <a:t>MySQL</a:t>
            </a:r>
            <a:endParaRPr lang="en-US" sz="1350" dirty="0"/>
          </a:p>
        </p:txBody>
      </p:sp>
      <p:sp>
        <p:nvSpPr>
          <p:cNvPr id="24" name="Text 14">
            <a:extLst>
              <a:ext uri="{FF2B5EF4-FFF2-40B4-BE49-F238E27FC236}">
                <a16:creationId xmlns:a16="http://schemas.microsoft.com/office/drawing/2014/main" id="{A8E2A51C-45A9-10E0-F31F-264B407ABAE0}"/>
              </a:ext>
            </a:extLst>
          </p:cNvPr>
          <p:cNvSpPr/>
          <p:nvPr/>
        </p:nvSpPr>
        <p:spPr>
          <a:xfrm>
            <a:off x="11843186" y="5994299"/>
            <a:ext cx="1816454" cy="17172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1350"/>
              </a:lnSpc>
              <a:buNone/>
            </a:pPr>
            <a:r>
              <a:rPr lang="en-US" sz="1050" dirty="0">
                <a:solidFill>
                  <a:srgbClr val="333F70"/>
                </a:solidFill>
                <a:latin typeface="Open Sans" pitchFamily="34" charset="0"/>
                <a:ea typeface="Open Sans" pitchFamily="34" charset="-122"/>
                <a:cs typeface="Open Sans" pitchFamily="34" charset="-120"/>
              </a:rPr>
              <a:t>Lưu trữ và truy vấn dữ liệu.</a:t>
            </a:r>
            <a:endParaRPr lang="en-US" sz="10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hủ đề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39</TotalTime>
  <Words>826</Words>
  <Application>Microsoft Office PowerPoint</Application>
  <PresentationFormat>Tùy chỉnh</PresentationFormat>
  <Paragraphs>105</Paragraphs>
  <Slides>11</Slides>
  <Notes>10</Notes>
  <HiddenSlides>0</HiddenSlides>
  <MMClips>0</MMClips>
  <ScaleCrop>false</ScaleCrop>
  <HeadingPairs>
    <vt:vector size="6" baseType="variant">
      <vt:variant>
        <vt:lpstr>Phông được Dùng</vt:lpstr>
      </vt:variant>
      <vt:variant>
        <vt:i4>4</vt:i4>
      </vt:variant>
      <vt:variant>
        <vt:lpstr>Chủ đề</vt:lpstr>
      </vt:variant>
      <vt:variant>
        <vt:i4>1</vt:i4>
      </vt:variant>
      <vt:variant>
        <vt:lpstr>Tiêu đề Bản chiếu</vt:lpstr>
      </vt:variant>
      <vt:variant>
        <vt:i4>11</vt:i4>
      </vt:variant>
    </vt:vector>
  </HeadingPairs>
  <TitlesOfParts>
    <vt:vector size="16" baseType="lpstr">
      <vt:lpstr>Unbounded Bold</vt:lpstr>
      <vt:lpstr>Calibri</vt:lpstr>
      <vt:lpstr>Open Sans</vt:lpstr>
      <vt:lpstr>Arial</vt:lpstr>
      <vt:lpstr>Office Theme</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ADMIN</dc:creator>
  <cp:lastModifiedBy>ADMIN</cp:lastModifiedBy>
  <cp:revision>7</cp:revision>
  <dcterms:created xsi:type="dcterms:W3CDTF">2025-12-29T13:15:45Z</dcterms:created>
  <dcterms:modified xsi:type="dcterms:W3CDTF">2025-12-29T15:23:06Z</dcterms:modified>
</cp:coreProperties>
</file>